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-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812FA-E90F-40D9-B4DC-16A79644795B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556E2-6E2A-49D5-8148-4E1220064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98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812FA-E90F-40D9-B4DC-16A79644795B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556E2-6E2A-49D5-8148-4E1220064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994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812FA-E90F-40D9-B4DC-16A79644795B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556E2-6E2A-49D5-8148-4E1220064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5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812FA-E90F-40D9-B4DC-16A79644795B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556E2-6E2A-49D5-8148-4E1220064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682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812FA-E90F-40D9-B4DC-16A79644795B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556E2-6E2A-49D5-8148-4E1220064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968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812FA-E90F-40D9-B4DC-16A79644795B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556E2-6E2A-49D5-8148-4E1220064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9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812FA-E90F-40D9-B4DC-16A79644795B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556E2-6E2A-49D5-8148-4E1220064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953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812FA-E90F-40D9-B4DC-16A79644795B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556E2-6E2A-49D5-8148-4E1220064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487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812FA-E90F-40D9-B4DC-16A79644795B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556E2-6E2A-49D5-8148-4E1220064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66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812FA-E90F-40D9-B4DC-16A79644795B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556E2-6E2A-49D5-8148-4E1220064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595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812FA-E90F-40D9-B4DC-16A79644795B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556E2-6E2A-49D5-8148-4E1220064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610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812FA-E90F-40D9-B4DC-16A79644795B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556E2-6E2A-49D5-8148-4E1220064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907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228600" y="2438400"/>
            <a:ext cx="8915400" cy="4191000"/>
          </a:xfrm>
        </p:spPr>
        <p:txBody>
          <a:bodyPr>
            <a:normAutofit fontScale="92500" lnSpcReduction="10000"/>
          </a:bodyPr>
          <a:lstStyle/>
          <a:p>
            <a:r>
              <a:rPr lang="th-TH" b="1" dirty="0" smtClean="0">
                <a:solidFill>
                  <a:srgbClr val="0000FF"/>
                </a:solidFill>
                <a:latin typeface="TH NiramitIT๙" pitchFamily="2" charset="-34"/>
                <a:cs typeface="TH NiramitIT๙" pitchFamily="2" charset="-34"/>
              </a:rPr>
              <a:t>รายงานผล</a:t>
            </a:r>
          </a:p>
          <a:p>
            <a:r>
              <a:rPr lang="th-TH" b="1" dirty="0" smtClean="0">
                <a:solidFill>
                  <a:srgbClr val="0000FF"/>
                </a:solidFill>
                <a:latin typeface="TH NiramitIT๙" pitchFamily="2" charset="-34"/>
                <a:cs typeface="TH NiramitIT๙" pitchFamily="2" charset="-34"/>
              </a:rPr>
              <a:t>การติดตามและประเมินผลแผนพัฒนาท้องถิ่น (พ.ศ. 2561 -2565 )</a:t>
            </a:r>
          </a:p>
          <a:p>
            <a:r>
              <a:rPr lang="th-TH" b="1" dirty="0" smtClean="0">
                <a:solidFill>
                  <a:srgbClr val="0000FF"/>
                </a:solidFill>
                <a:latin typeface="TH NiramitIT๙" pitchFamily="2" charset="-34"/>
                <a:cs typeface="TH NiramitIT๙" pitchFamily="2" charset="-34"/>
              </a:rPr>
              <a:t>องค์การบริหารส่วนตำบลหานโพธิ์</a:t>
            </a:r>
          </a:p>
          <a:p>
            <a:r>
              <a:rPr lang="th-TH" b="1" dirty="0" smtClean="0">
                <a:solidFill>
                  <a:srgbClr val="0000FF"/>
                </a:solidFill>
                <a:latin typeface="TH NiramitIT๙" pitchFamily="2" charset="-34"/>
                <a:cs typeface="TH NiramitIT๙" pitchFamily="2" charset="-34"/>
              </a:rPr>
              <a:t>อำเภอเขาชัยสน</a:t>
            </a:r>
          </a:p>
          <a:p>
            <a:r>
              <a:rPr lang="th-TH" b="1" dirty="0" smtClean="0">
                <a:solidFill>
                  <a:srgbClr val="0000FF"/>
                </a:solidFill>
                <a:latin typeface="TH NiramitIT๙" pitchFamily="2" charset="-34"/>
                <a:cs typeface="TH NiramitIT๙" pitchFamily="2" charset="-34"/>
              </a:rPr>
              <a:t>จังหวัดพัทลุง</a:t>
            </a:r>
          </a:p>
          <a:p>
            <a:endParaRPr lang="th-TH" b="1" dirty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endParaRPr lang="th-TH" b="1" dirty="0" smtClean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r>
              <a:rPr lang="th-TH" b="1" dirty="0" smtClean="0">
                <a:solidFill>
                  <a:srgbClr val="0000FF"/>
                </a:solidFill>
                <a:latin typeface="TH NiramitIT๙" pitchFamily="2" charset="-34"/>
                <a:cs typeface="TH NiramitIT๙" pitchFamily="2" charset="-34"/>
              </a:rPr>
              <a:t>ประจำปีงบประมาณ 2562</a:t>
            </a:r>
          </a:p>
        </p:txBody>
      </p:sp>
      <p:pic>
        <p:nvPicPr>
          <p:cNvPr id="1026" name="Picture 2" descr="C:\Users\SV\Desktop\ตรา อบต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04800"/>
            <a:ext cx="180975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09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3886200" y="152400"/>
            <a:ext cx="1295400" cy="6096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800" b="1" dirty="0">
                <a:solidFill>
                  <a:schemeClr val="bg1"/>
                </a:solidFill>
                <a:latin typeface="TH NiramitIT๙" pitchFamily="2" charset="-34"/>
                <a:cs typeface="TH NiramitIT๙" pitchFamily="2" charset="-34"/>
              </a:rPr>
              <a:t>ส่วนที่ 1</a:t>
            </a:r>
            <a:endParaRPr lang="en-US" sz="2800" dirty="0">
              <a:solidFill>
                <a:schemeClr val="bg1"/>
              </a:solidFill>
              <a:latin typeface="TH NiramitIT๙" pitchFamily="2" charset="-34"/>
              <a:cs typeface="TH NiramitIT๙" pitchFamily="2" charset="-34"/>
            </a:endParaRP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381000" y="762000"/>
            <a:ext cx="35814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latin typeface="TH NiramitIT๙" pitchFamily="2" charset="-34"/>
                <a:cs typeface="TH NiramitIT๙" pitchFamily="2" charset="-34"/>
              </a:rPr>
              <a:t>ความสำคัญ</a:t>
            </a:r>
            <a:r>
              <a:rPr lang="th-TH" sz="2000" b="1" dirty="0">
                <a:latin typeface="TH NiramitIT๙" pitchFamily="2" charset="-34"/>
                <a:cs typeface="TH NiramitIT๙" pitchFamily="2" charset="-34"/>
              </a:rPr>
              <a:t>ของการติดตามและประเมินผล</a:t>
            </a:r>
            <a:endParaRPr lang="en-US" sz="2000" dirty="0">
              <a:latin typeface="TH NiramitIT๙" pitchFamily="2" charset="-34"/>
              <a:cs typeface="TH NiramitIT๙" pitchFamily="2" charset="-34"/>
            </a:endParaRPr>
          </a:p>
        </p:txBody>
      </p:sp>
      <p:sp>
        <p:nvSpPr>
          <p:cNvPr id="10" name="สี่เหลี่ยมผืนผ้ามุมมน 9"/>
          <p:cNvSpPr/>
          <p:nvPr/>
        </p:nvSpPr>
        <p:spPr>
          <a:xfrm>
            <a:off x="533400" y="1524000"/>
            <a:ext cx="8382000" cy="5105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1600" dirty="0" smtClean="0"/>
              <a:t>      	</a:t>
            </a:r>
            <a:r>
              <a:rPr lang="th-TH" sz="1600" dirty="0" smtClean="0">
                <a:latin typeface="TH NiramitIT๙" pitchFamily="2" charset="-34"/>
                <a:cs typeface="TH NiramitIT๙" pitchFamily="2" charset="-34"/>
              </a:rPr>
              <a:t>การ</a:t>
            </a:r>
            <a:r>
              <a:rPr lang="th-TH" sz="1600" dirty="0">
                <a:latin typeface="TH NiramitIT๙" pitchFamily="2" charset="-34"/>
                <a:cs typeface="TH NiramitIT๙" pitchFamily="2" charset="-34"/>
              </a:rPr>
              <a:t>ติดตาม (</a:t>
            </a:r>
            <a:r>
              <a:rPr lang="en-US" sz="1600" dirty="0">
                <a:latin typeface="TH NiramitIT๙" pitchFamily="2" charset="-34"/>
                <a:cs typeface="TH NiramitIT๙" pitchFamily="2" charset="-34"/>
              </a:rPr>
              <a:t>Monitoring</a:t>
            </a:r>
            <a:r>
              <a:rPr lang="th-TH" sz="1600" dirty="0">
                <a:latin typeface="TH NiramitIT๙" pitchFamily="2" charset="-34"/>
                <a:cs typeface="TH NiramitIT๙" pitchFamily="2" charset="-34"/>
              </a:rPr>
              <a:t>) และ การประเมิน (</a:t>
            </a:r>
            <a:r>
              <a:rPr lang="en-US" sz="1600" dirty="0">
                <a:latin typeface="TH NiramitIT๙" pitchFamily="2" charset="-34"/>
                <a:cs typeface="TH NiramitIT๙" pitchFamily="2" charset="-34"/>
              </a:rPr>
              <a:t>Evaluation</a:t>
            </a:r>
            <a:r>
              <a:rPr lang="th-TH" sz="1600" dirty="0">
                <a:latin typeface="TH NiramitIT๙" pitchFamily="2" charset="-34"/>
                <a:cs typeface="TH NiramitIT๙" pitchFamily="2" charset="-34"/>
              </a:rPr>
              <a:t>) เป็นกระบวนการที่แตกต่างกันมีจุดหมายไม่เหมือนกัน แต่กระบวนการทั้งสองมีความเกี่ยวข้องสัมพันธ์กัน และเมื่อนำแนวคิดและหลักการติดตามและประเมินผล (</a:t>
            </a:r>
            <a:r>
              <a:rPr lang="en-US" sz="1600" dirty="0">
                <a:latin typeface="TH NiramitIT๙" pitchFamily="2" charset="-34"/>
                <a:cs typeface="TH NiramitIT๙" pitchFamily="2" charset="-34"/>
              </a:rPr>
              <a:t>Monitoring and Evaluation</a:t>
            </a:r>
            <a:r>
              <a:rPr lang="th-TH" sz="1600" dirty="0">
                <a:latin typeface="TH NiramitIT๙" pitchFamily="2" charset="-34"/>
                <a:cs typeface="TH NiramitIT๙" pitchFamily="2" charset="-34"/>
              </a:rPr>
              <a:t>) มาประสานใช้ด้วยกันอย่างเหมาะสม จะช่วยให้ผู้บริหารท้องถิ่น และพนักงานส่วนตำบล พนักงานจ้างสมาชิกสภาท้องถิ่น (อื่น ๆ ถ้ามี) สามารถกำกับดูแล ทบทวน และพัฒนางาน พัฒนาท้องถิ่นตามแผนงาน โครงการได้อย่างมีประสิทธิภาพและประสิทธิผลการติตามและประเมินผลแผนพัฒนาท้องถิ่น  ขององค์การบริหารส่วนตำบลหานโพธิ์ จึงเป็นการติดตามผลที่ให้ความสำคัญ ดังนี้</a:t>
            </a:r>
            <a:endParaRPr lang="en-US" sz="1600" dirty="0">
              <a:latin typeface="TH NiramitIT๙" pitchFamily="2" charset="-34"/>
              <a:cs typeface="TH NiramitIT๙" pitchFamily="2" charset="-34"/>
            </a:endParaRPr>
          </a:p>
          <a:p>
            <a:r>
              <a:rPr lang="th-TH" sz="1600" dirty="0">
                <a:latin typeface="TH NiramitIT๙" pitchFamily="2" charset="-34"/>
                <a:cs typeface="TH NiramitIT๙" pitchFamily="2" charset="-34"/>
              </a:rPr>
              <a:t>	</a:t>
            </a:r>
            <a:r>
              <a:rPr lang="th-TH" sz="1600" dirty="0" smtClean="0">
                <a:latin typeface="TH NiramitIT๙" pitchFamily="2" charset="-34"/>
                <a:cs typeface="TH NiramitIT๙" pitchFamily="2" charset="-34"/>
              </a:rPr>
              <a:t>1.ผล</a:t>
            </a:r>
            <a:r>
              <a:rPr lang="th-TH" sz="1600" dirty="0">
                <a:latin typeface="TH NiramitIT๙" pitchFamily="2" charset="-34"/>
                <a:cs typeface="TH NiramitIT๙" pitchFamily="2" charset="-34"/>
              </a:rPr>
              <a:t>การปฏิบัติงานของผู้รับผิดชอบแต่ละแผนงาน โครงการเพื่อการพัฒนา องค์การบริหารส่วนตำบลหานโพธิ์ หรือกิจกรรมต่าง ๆ ที่ดำเนินการหรือไม่ได้ดำเนินการตามแผนพัฒนาท้องถิ่นที่ได้กำหนดไว้หรือไม่ รวมทั้งงบประมาณในการดำเนินงาน</a:t>
            </a:r>
            <a:endParaRPr lang="en-US" sz="1600" dirty="0">
              <a:latin typeface="TH NiramitIT๙" pitchFamily="2" charset="-34"/>
              <a:cs typeface="TH NiramitIT๙" pitchFamily="2" charset="-34"/>
            </a:endParaRPr>
          </a:p>
          <a:p>
            <a:r>
              <a:rPr lang="th-TH" sz="1600" dirty="0">
                <a:latin typeface="TH NiramitIT๙" pitchFamily="2" charset="-34"/>
                <a:cs typeface="TH NiramitIT๙" pitchFamily="2" charset="-34"/>
              </a:rPr>
              <a:t>	</a:t>
            </a:r>
            <a:r>
              <a:rPr lang="th-TH" sz="1600" dirty="0" smtClean="0">
                <a:latin typeface="TH NiramitIT๙" pitchFamily="2" charset="-34"/>
                <a:cs typeface="TH NiramitIT๙" pitchFamily="2" charset="-34"/>
              </a:rPr>
              <a:t>2.ผล</a:t>
            </a:r>
            <a:r>
              <a:rPr lang="th-TH" sz="1600" dirty="0">
                <a:latin typeface="TH NiramitIT๙" pitchFamily="2" charset="-34"/>
                <a:cs typeface="TH NiramitIT๙" pitchFamily="2" charset="-34"/>
              </a:rPr>
              <a:t>การใช้ปัจจัยหรือทรัพยากรต่าง ๆ ในการพัฒนาองค์การบริหารส่วนตำบลหานโพธิ์ ตรวจสอบดูว่าแผนงาน โครงการเพื่อการพัฒนาได้รับปัจจัยหรือทรัพยากรทั้งด้านปริมาณ และคุณภาพตามระยะเวลาที่กำหนดไว้หรือไม่อย่างไร</a:t>
            </a:r>
            <a:endParaRPr lang="en-US" sz="1600" dirty="0">
              <a:latin typeface="TH NiramitIT๙" pitchFamily="2" charset="-34"/>
              <a:cs typeface="TH NiramitIT๙" pitchFamily="2" charset="-34"/>
            </a:endParaRPr>
          </a:p>
          <a:p>
            <a:r>
              <a:rPr lang="th-TH" sz="1600" dirty="0">
                <a:latin typeface="TH NiramitIT๙" pitchFamily="2" charset="-34"/>
                <a:cs typeface="TH NiramitIT๙" pitchFamily="2" charset="-34"/>
              </a:rPr>
              <a:t>	</a:t>
            </a:r>
            <a:r>
              <a:rPr lang="th-TH" sz="1600" dirty="0" smtClean="0">
                <a:latin typeface="TH NiramitIT๙" pitchFamily="2" charset="-34"/>
                <a:cs typeface="TH NiramitIT๙" pitchFamily="2" charset="-34"/>
              </a:rPr>
              <a:t>3.ผล</a:t>
            </a:r>
            <a:r>
              <a:rPr lang="th-TH" sz="1600" dirty="0">
                <a:latin typeface="TH NiramitIT๙" pitchFamily="2" charset="-34"/>
                <a:cs typeface="TH NiramitIT๙" pitchFamily="2" charset="-34"/>
              </a:rPr>
              <a:t>การดำเนินงาน ตรวจสอบดูว่าได้ผลตรงตามเป้าหมายที่กำหนดไว้หรือไม่เพียงใด มีปัญหาอุปสรรคอะไรบ้าง ทั้งในด้านการจัดทำแผนพัฒนาท้องถิ่น การดำเนินการตามแผนงานและโครงการเพื่อการพัฒนาท้องถิ่น และขั้นตอนต่าง ๆ ในการดำเนินการตามโครงการเพื่อการพัฒนาท้องถิ่น</a:t>
            </a:r>
            <a:endParaRPr lang="en-US" sz="1600" dirty="0">
              <a:latin typeface="TH NiramitIT๙" pitchFamily="2" charset="-34"/>
              <a:cs typeface="TH NiramitIT๙" pitchFamily="2" charset="-34"/>
            </a:endParaRPr>
          </a:p>
          <a:p>
            <a:r>
              <a:rPr lang="en-US" sz="1600" dirty="0">
                <a:latin typeface="TH NiramitIT๙" pitchFamily="2" charset="-34"/>
                <a:cs typeface="TH NiramitIT๙" pitchFamily="2" charset="-34"/>
              </a:rPr>
              <a:t>	</a:t>
            </a:r>
            <a:r>
              <a:rPr lang="en-US" sz="1600" dirty="0" smtClean="0">
                <a:latin typeface="TH NiramitIT๙" pitchFamily="2" charset="-34"/>
                <a:cs typeface="TH NiramitIT๙" pitchFamily="2" charset="-34"/>
              </a:rPr>
              <a:t>4.</a:t>
            </a:r>
            <a:r>
              <a:rPr lang="th-TH" sz="1600" dirty="0" smtClean="0">
                <a:latin typeface="TH NiramitIT๙" pitchFamily="2" charset="-34"/>
                <a:cs typeface="TH NiramitIT๙" pitchFamily="2" charset="-34"/>
              </a:rPr>
              <a:t>ความสำคัญ</a:t>
            </a:r>
            <a:r>
              <a:rPr lang="th-TH" sz="1600" dirty="0">
                <a:latin typeface="TH NiramitIT๙" pitchFamily="2" charset="-34"/>
                <a:cs typeface="TH NiramitIT๙" pitchFamily="2" charset="-34"/>
              </a:rPr>
              <a:t>ของการติดตามและประเมินแผนเป็นเครื่องมือสำคัญในการทดสอบผลการดำเนินงานตามภารกิจขององค์กรปกครองส่วนท้องถิ่นว่าดำเนินการได้ตามเป้าหมายที่กำหนดไว้หรือไม่ ทำให้ทราบและกำหนดทิศทางการพัฒนาได้อย่างเป็นรูปธรรมและเกิดความชัดเจนที่จะทำให้ทราบถึงจุดแข็ง (</a:t>
            </a:r>
            <a:r>
              <a:rPr lang="en-US" sz="1600" dirty="0">
                <a:latin typeface="TH NiramitIT๙" pitchFamily="2" charset="-34"/>
                <a:cs typeface="TH NiramitIT๙" pitchFamily="2" charset="-34"/>
              </a:rPr>
              <a:t>strengths</a:t>
            </a:r>
            <a:r>
              <a:rPr lang="th-TH" sz="1600" dirty="0">
                <a:latin typeface="TH NiramitIT๙" pitchFamily="2" charset="-34"/>
                <a:cs typeface="TH NiramitIT๙" pitchFamily="2" charset="-34"/>
              </a:rPr>
              <a:t>) จุดอ่อน (</a:t>
            </a:r>
            <a:r>
              <a:rPr lang="en-US" sz="1600" dirty="0">
                <a:latin typeface="TH NiramitIT๙" pitchFamily="2" charset="-34"/>
                <a:cs typeface="TH NiramitIT๙" pitchFamily="2" charset="-34"/>
              </a:rPr>
              <a:t>weaknesses</a:t>
            </a:r>
            <a:r>
              <a:rPr lang="th-TH" sz="1600" dirty="0">
                <a:latin typeface="TH NiramitIT๙" pitchFamily="2" charset="-34"/>
                <a:cs typeface="TH NiramitIT๙" pitchFamily="2" charset="-34"/>
              </a:rPr>
              <a:t>) โอกาส (</a:t>
            </a:r>
            <a:r>
              <a:rPr lang="en-US" sz="1600" dirty="0">
                <a:latin typeface="TH NiramitIT๙" pitchFamily="2" charset="-34"/>
                <a:cs typeface="TH NiramitIT๙" pitchFamily="2" charset="-34"/>
              </a:rPr>
              <a:t>opportunities</a:t>
            </a:r>
            <a:r>
              <a:rPr lang="th-TH" sz="1600" dirty="0">
                <a:latin typeface="TH NiramitIT๙" pitchFamily="2" charset="-34"/>
                <a:cs typeface="TH NiramitIT๙" pitchFamily="2" charset="-34"/>
              </a:rPr>
              <a:t>) ปัญหาหรืออุปสรรค (</a:t>
            </a:r>
            <a:r>
              <a:rPr lang="en-US" sz="1600" dirty="0">
                <a:latin typeface="TH NiramitIT๙" pitchFamily="2" charset="-34"/>
                <a:cs typeface="TH NiramitIT๙" pitchFamily="2" charset="-34"/>
              </a:rPr>
              <a:t>threats</a:t>
            </a:r>
            <a:r>
              <a:rPr lang="th-TH" sz="1600" dirty="0">
                <a:latin typeface="TH NiramitIT๙" pitchFamily="2" charset="-34"/>
                <a:cs typeface="TH NiramitIT๙" pitchFamily="2" charset="-34"/>
              </a:rPr>
              <a:t>) ของแผนพัฒนาท้องถิ่น (พ.ศ. 2561-2565) โครงการ กิจกรรมต่าง ๆ ซึ่งอาจเกิดจากผู้บริหารท้องถิ่น สมาชิกสภาท้องถิ่น ปลัด/รองปลัดองค์กรปกครองส่วนท้องถิ่น ผู้บริหารระดับหัวหน้าสำนัก/ผู้อำนวยการกอง บุคลากรขององค์กรปกครองส่วนท้องถิ่น สภาพพื้นที่และผู้มีส่วนเกี่ยวข้องเพื่อ</a:t>
            </a:r>
            <a:r>
              <a:rPr lang="th-TH" dirty="0">
                <a:latin typeface="TH NiramitIT๙" pitchFamily="2" charset="-34"/>
                <a:cs typeface="TH NiramitIT๙" pitchFamily="2" charset="-34"/>
              </a:rPr>
              <a:t>นำไปสู่การปรับปรุงแผนงาน โครงการพัฒนาให้เกิดความสอดคล้องกับสภาพพื้นแวดล้อมในสังคม ภายใต้ความต้องการและความพึงพอใจของ</a:t>
            </a:r>
            <a:r>
              <a:rPr lang="th-TH" dirty="0" smtClean="0">
                <a:latin typeface="TH NiramitIT๙" pitchFamily="2" charset="-34"/>
                <a:cs typeface="TH NiramitIT๙" pitchFamily="2" charset="-34"/>
              </a:rPr>
              <a:t>ประชาชนตำบล</a:t>
            </a:r>
            <a:r>
              <a:rPr lang="th-TH" dirty="0">
                <a:latin typeface="TH NiramitIT๙" pitchFamily="2" charset="-34"/>
                <a:cs typeface="TH NiramitIT๙" pitchFamily="2" charset="-34"/>
              </a:rPr>
              <a:t>หานโพธิ์ </a:t>
            </a:r>
            <a:endParaRPr lang="en-US" dirty="0">
              <a:latin typeface="TH NiramitIT๙" pitchFamily="2" charset="-34"/>
              <a:cs typeface="TH NiramitIT๙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3348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762000" y="457200"/>
            <a:ext cx="35814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>
                <a:latin typeface="TH NiramitIT๙" pitchFamily="2" charset="-34"/>
                <a:cs typeface="TH NiramitIT๙" pitchFamily="2" charset="-34"/>
              </a:rPr>
              <a:t>วัตถุประสงค์ของการติดตามและประเมินผล</a:t>
            </a:r>
            <a:endParaRPr lang="en-US" sz="2000" dirty="0">
              <a:latin typeface="TH NiramitIT๙" pitchFamily="2" charset="-34"/>
              <a:cs typeface="TH NiramitIT๙" pitchFamily="2" charset="-34"/>
            </a:endParaRPr>
          </a:p>
        </p:txBody>
      </p:sp>
      <p:sp>
        <p:nvSpPr>
          <p:cNvPr id="5" name="สี่เหลี่ยมผืนผ้ามุมมน 4"/>
          <p:cNvSpPr/>
          <p:nvPr/>
        </p:nvSpPr>
        <p:spPr>
          <a:xfrm>
            <a:off x="533400" y="1295400"/>
            <a:ext cx="8382000" cy="5334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1600" dirty="0" smtClean="0"/>
              <a:t>      	</a:t>
            </a:r>
            <a:r>
              <a:rPr lang="th-TH" sz="1700" dirty="0">
                <a:latin typeface="TH NiramitIT๙" pitchFamily="2" charset="-34"/>
                <a:cs typeface="TH NiramitIT๙" pitchFamily="2" charset="-34"/>
              </a:rPr>
              <a:t>การติดตามและประเมินผลแผนพัฒนาท้องถิ่นมุ่งค้นหาแผนงาน โครงการที่ได้ดำเนินการไปแล้วว่าสิ่งใดควรดำเนินการต่อไปตามวัตถุประสงค์ของแผนงาน โครงการ หรือศึกษาระหว่างดำเนินการตามโครงการเพื่อการพัฒนาท้องนั้นว่ามีปัญหาใดควรปรับปรุงเพื่อการบรรลุเป้าหมาย ติดตามและประเมินผลแผนงาน โครงการเพื่อการพัฒนาท้องถิ่นที่ไม่ได้ดำเนินการเป็นเพราะเหตุใด เกิดปัญหาจากเรื่องใด จึงได้กำหนดเป็นวัตถุประสงค์ได้ดังนี้</a:t>
            </a:r>
            <a:endParaRPr lang="en-US" sz="1700" dirty="0">
              <a:latin typeface="TH NiramitIT๙" pitchFamily="2" charset="-34"/>
              <a:cs typeface="TH NiramitIT๙" pitchFamily="2" charset="-34"/>
            </a:endParaRPr>
          </a:p>
          <a:p>
            <a:r>
              <a:rPr lang="en-US" sz="1700" dirty="0">
                <a:latin typeface="TH NiramitIT๙" pitchFamily="2" charset="-34"/>
                <a:cs typeface="TH NiramitIT๙" pitchFamily="2" charset="-34"/>
              </a:rPr>
              <a:t>	</a:t>
            </a:r>
            <a:r>
              <a:rPr lang="en-US" sz="1700" dirty="0" smtClean="0">
                <a:latin typeface="TH NiramitIT๙" pitchFamily="2" charset="-34"/>
                <a:cs typeface="TH NiramitIT๙" pitchFamily="2" charset="-34"/>
              </a:rPr>
              <a:t>1</a:t>
            </a:r>
            <a:r>
              <a:rPr lang="th-TH" sz="1700" dirty="0" smtClean="0">
                <a:latin typeface="TH NiramitIT๙" pitchFamily="2" charset="-34"/>
                <a:cs typeface="TH NiramitIT๙" pitchFamily="2" charset="-34"/>
              </a:rPr>
              <a:t>.เพื่อ</a:t>
            </a:r>
            <a:r>
              <a:rPr lang="th-TH" sz="1700" dirty="0">
                <a:latin typeface="TH NiramitIT๙" pitchFamily="2" charset="-34"/>
                <a:cs typeface="TH NiramitIT๙" pitchFamily="2" charset="-34"/>
              </a:rPr>
              <a:t>เป็นเครื่องมือในการบริหารราชการท้องถิ่นขององค์การบริหารส่วนตำบลหานโพธิ์ ซึ่งจะช่วยตอบสนองภารกิจตามอำนาจหน้าที่ของหน่วยงาน รวมทั้งปรับปรุงการปฏิบัติงานให้ดีขึ้น มีประสิทธิภาพ และประสิทธิผล</a:t>
            </a:r>
            <a:endParaRPr lang="en-US" sz="1700" dirty="0">
              <a:latin typeface="TH NiramitIT๙" pitchFamily="2" charset="-34"/>
              <a:cs typeface="TH NiramitIT๙" pitchFamily="2" charset="-34"/>
            </a:endParaRPr>
          </a:p>
          <a:p>
            <a:r>
              <a:rPr lang="th-TH" sz="1700" dirty="0">
                <a:latin typeface="TH NiramitIT๙" pitchFamily="2" charset="-34"/>
                <a:cs typeface="TH NiramitIT๙" pitchFamily="2" charset="-34"/>
              </a:rPr>
              <a:t>	</a:t>
            </a:r>
            <a:r>
              <a:rPr lang="th-TH" sz="1700" dirty="0" smtClean="0">
                <a:latin typeface="TH NiramitIT๙" pitchFamily="2" charset="-34"/>
                <a:cs typeface="TH NiramitIT๙" pitchFamily="2" charset="-34"/>
              </a:rPr>
              <a:t>2.เพื่อให้</a:t>
            </a:r>
            <a:r>
              <a:rPr lang="th-TH" sz="1700" dirty="0">
                <a:latin typeface="TH NiramitIT๙" pitchFamily="2" charset="-34"/>
                <a:cs typeface="TH NiramitIT๙" pitchFamily="2" charset="-34"/>
              </a:rPr>
              <a:t>ทราบความก้าวหน้าการดำเนินงานตามระยะเวลาและเป้าหมายที่กำหนดไว้ สภาพผลการดำเนินงาน ตลอดจนปัญหา อุปสรรคในการพัฒนาท้องถิ่นตามภารกิจที่ได้กำหนดไว้</a:t>
            </a:r>
            <a:endParaRPr lang="en-US" sz="1700" dirty="0">
              <a:latin typeface="TH NiramitIT๙" pitchFamily="2" charset="-34"/>
              <a:cs typeface="TH NiramitIT๙" pitchFamily="2" charset="-34"/>
            </a:endParaRPr>
          </a:p>
          <a:p>
            <a:r>
              <a:rPr lang="th-TH" sz="1700" dirty="0">
                <a:latin typeface="TH NiramitIT๙" pitchFamily="2" charset="-34"/>
                <a:cs typeface="TH NiramitIT๙" pitchFamily="2" charset="-34"/>
              </a:rPr>
              <a:t>	</a:t>
            </a:r>
            <a:r>
              <a:rPr lang="th-TH" sz="1700" dirty="0" smtClean="0">
                <a:latin typeface="TH NiramitIT๙" pitchFamily="2" charset="-34"/>
                <a:cs typeface="TH NiramitIT๙" pitchFamily="2" charset="-34"/>
              </a:rPr>
              <a:t>3.เพื่อ</a:t>
            </a:r>
            <a:r>
              <a:rPr lang="th-TH" sz="1700" dirty="0">
                <a:latin typeface="TH NiramitIT๙" pitchFamily="2" charset="-34"/>
                <a:cs typeface="TH NiramitIT๙" pitchFamily="2" charset="-34"/>
              </a:rPr>
              <a:t>เป็นข้อมูลสำหรับเร่งรัด ปรับปรุง แก้ไข ข้อบกพร่องของการดำเนินงาน โครงการ การยกเลิกโครงการที่ไม่เหมาะสมหรือหมดความจำเป็นขององค์การบริหารส่วนตำบลหานโพธิ์ </a:t>
            </a:r>
            <a:endParaRPr lang="en-US" sz="1700" dirty="0">
              <a:latin typeface="TH NiramitIT๙" pitchFamily="2" charset="-34"/>
              <a:cs typeface="TH NiramitIT๙" pitchFamily="2" charset="-34"/>
            </a:endParaRPr>
          </a:p>
          <a:p>
            <a:r>
              <a:rPr lang="en-US" sz="1700" dirty="0">
                <a:latin typeface="TH NiramitIT๙" pitchFamily="2" charset="-34"/>
                <a:cs typeface="TH NiramitIT๙" pitchFamily="2" charset="-34"/>
              </a:rPr>
              <a:t>	</a:t>
            </a:r>
            <a:r>
              <a:rPr lang="en-US" sz="1700" dirty="0" smtClean="0">
                <a:latin typeface="TH NiramitIT๙" pitchFamily="2" charset="-34"/>
                <a:cs typeface="TH NiramitIT๙" pitchFamily="2" charset="-34"/>
              </a:rPr>
              <a:t>4</a:t>
            </a:r>
            <a:r>
              <a:rPr lang="th-TH" sz="1700" dirty="0" smtClean="0">
                <a:latin typeface="TH NiramitIT๙" pitchFamily="2" charset="-34"/>
                <a:cs typeface="TH NiramitIT๙" pitchFamily="2" charset="-34"/>
              </a:rPr>
              <a:t>.เพื่อ</a:t>
            </a:r>
            <a:r>
              <a:rPr lang="th-TH" sz="1700" dirty="0">
                <a:latin typeface="TH NiramitIT๙" pitchFamily="2" charset="-34"/>
                <a:cs typeface="TH NiramitIT๙" pitchFamily="2" charset="-34"/>
              </a:rPr>
              <a:t>ทราบถึงสถานภาพการบริหารการใช้จ่ายงบประมาณขององค์การบริหารส่วนตำบลหานโพธิ์ </a:t>
            </a:r>
            <a:endParaRPr lang="en-US" sz="1700" dirty="0">
              <a:latin typeface="TH NiramitIT๙" pitchFamily="2" charset="-34"/>
              <a:cs typeface="TH NiramitIT๙" pitchFamily="2" charset="-34"/>
            </a:endParaRPr>
          </a:p>
          <a:p>
            <a:r>
              <a:rPr lang="th-TH" sz="1700" dirty="0">
                <a:latin typeface="TH NiramitIT๙" pitchFamily="2" charset="-34"/>
                <a:cs typeface="TH NiramitIT๙" pitchFamily="2" charset="-34"/>
              </a:rPr>
              <a:t>	</a:t>
            </a:r>
            <a:r>
              <a:rPr lang="th-TH" sz="1700" dirty="0" smtClean="0">
                <a:latin typeface="TH NiramitIT๙" pitchFamily="2" charset="-34"/>
                <a:cs typeface="TH NiramitIT๙" pitchFamily="2" charset="-34"/>
              </a:rPr>
              <a:t>5.เพื่อ</a:t>
            </a:r>
            <a:r>
              <a:rPr lang="th-TH" sz="1700" dirty="0">
                <a:latin typeface="TH NiramitIT๙" pitchFamily="2" charset="-34"/>
                <a:cs typeface="TH NiramitIT๙" pitchFamily="2" charset="-34"/>
              </a:rPr>
              <a:t>สร้างความรับผิดชอบของผู้บริหารท้องถิ่นปลัด/รองปลัดผู้บริหารระดับสำนัก/กองทุกระดับขององค์การบริหารส่วนตำบลหานโพธิ์ ที่จะต้องผลักดันให้การดำเนินการตามแผนงาน โครงการต่าง ๆ เป็นไปอย่างมีประสิทธิภาพ บรรลุวัตถุประสงค์กับให้เกิดประโยชน์กับผู้มีส่วนได้เสีย ผู้มีส่วนเกี่ยวข้อง </a:t>
            </a:r>
            <a:r>
              <a:rPr lang="th-TH" sz="1700" dirty="0" smtClean="0">
                <a:latin typeface="TH NiramitIT๙" pitchFamily="2" charset="-34"/>
                <a:cs typeface="TH NiramitIT๙" pitchFamily="2" charset="-34"/>
              </a:rPr>
              <a:t>ประชาชน</a:t>
            </a:r>
            <a:r>
              <a:rPr lang="th-TH" sz="1700" dirty="0">
                <a:latin typeface="TH NiramitIT๙" pitchFamily="2" charset="-34"/>
                <a:cs typeface="TH NiramitIT๙" pitchFamily="2" charset="-34"/>
              </a:rPr>
              <a:t>ในตำบลหานโพธิ์หรือสังคมส่วนรวมมากที่สุด</a:t>
            </a:r>
            <a:endParaRPr lang="en-US" sz="1700" dirty="0">
              <a:latin typeface="TH NiramitIT๙" pitchFamily="2" charset="-34"/>
              <a:cs typeface="TH NiramitIT๙" pitchFamily="2" charset="-34"/>
            </a:endParaRPr>
          </a:p>
          <a:p>
            <a:r>
              <a:rPr lang="th-TH" sz="1700" dirty="0">
                <a:latin typeface="TH NiramitIT๙" pitchFamily="2" charset="-34"/>
                <a:cs typeface="TH NiramitIT๙" pitchFamily="2" charset="-34"/>
              </a:rPr>
              <a:t>	</a:t>
            </a:r>
            <a:r>
              <a:rPr lang="en-US" sz="1700" dirty="0" smtClean="0">
                <a:latin typeface="TH NiramitIT๙" pitchFamily="2" charset="-34"/>
                <a:cs typeface="TH NiramitIT๙" pitchFamily="2" charset="-34"/>
              </a:rPr>
              <a:t>6</a:t>
            </a:r>
            <a:r>
              <a:rPr lang="th-TH" sz="1700" dirty="0">
                <a:latin typeface="TH NiramitIT๙" pitchFamily="2" charset="-34"/>
                <a:cs typeface="TH NiramitIT๙" pitchFamily="2" charset="-34"/>
              </a:rPr>
              <a:t>. เพื่อติดตามและประเมินผลการดำเนินงานตามตัวชี้วัดร้อยละความสำเร็จของปฏิบัติงานตามแผนงาน/โครงการของสำนัก/กอง/ฝ่ายต่าง ๆ ในปีงบประมาณ พ.ศ. 25</a:t>
            </a:r>
            <a:r>
              <a:rPr lang="en-US" sz="1700" dirty="0">
                <a:latin typeface="TH NiramitIT๙" pitchFamily="2" charset="-34"/>
                <a:cs typeface="TH NiramitIT๙" pitchFamily="2" charset="-34"/>
              </a:rPr>
              <a:t>6</a:t>
            </a:r>
            <a:r>
              <a:rPr lang="th-TH" sz="1700" dirty="0">
                <a:latin typeface="TH NiramitIT๙" pitchFamily="2" charset="-34"/>
                <a:cs typeface="TH NiramitIT๙" pitchFamily="2" charset="-34"/>
              </a:rPr>
              <a:t>2</a:t>
            </a:r>
            <a:endParaRPr lang="en-US" sz="1700" dirty="0">
              <a:latin typeface="TH NiramitIT๙" pitchFamily="2" charset="-34"/>
              <a:cs typeface="TH NiramitIT๙" pitchFamily="2" charset="-34"/>
            </a:endParaRPr>
          </a:p>
          <a:p>
            <a:r>
              <a:rPr lang="en-US" sz="1700" dirty="0">
                <a:latin typeface="TH NiramitIT๙" pitchFamily="2" charset="-34"/>
                <a:cs typeface="TH NiramitIT๙" pitchFamily="2" charset="-34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8029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762000" y="457200"/>
            <a:ext cx="35814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>
                <a:latin typeface="TH NiramitIT๙" pitchFamily="2" charset="-34"/>
                <a:cs typeface="TH NiramitIT๙" pitchFamily="2" charset="-34"/>
              </a:rPr>
              <a:t>การดำเนินการติดตามและประเมินผล</a:t>
            </a:r>
            <a:endParaRPr lang="en-US" sz="2000" dirty="0">
              <a:latin typeface="TH NiramitIT๙" pitchFamily="2" charset="-34"/>
              <a:cs typeface="TH NiramitIT๙" pitchFamily="2" charset="-34"/>
            </a:endParaRPr>
          </a:p>
        </p:txBody>
      </p:sp>
      <p:sp>
        <p:nvSpPr>
          <p:cNvPr id="5" name="สี่เหลี่ยมผืนผ้ามุมมน 4"/>
          <p:cNvSpPr/>
          <p:nvPr/>
        </p:nvSpPr>
        <p:spPr>
          <a:xfrm>
            <a:off x="533400" y="1295400"/>
            <a:ext cx="8382000" cy="533400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1600" dirty="0" smtClean="0"/>
              <a:t>  </a:t>
            </a:r>
            <a:r>
              <a:rPr lang="th-TH" dirty="0" smtClean="0">
                <a:latin typeface="TH NiramitIT๙" pitchFamily="2" charset="-34"/>
                <a:cs typeface="TH NiramitIT๙" pitchFamily="2" charset="-34"/>
              </a:rPr>
              <a:t>คณะกรรมการ</a:t>
            </a:r>
            <a:r>
              <a:rPr lang="th-TH" dirty="0">
                <a:latin typeface="TH NiramitIT๙" pitchFamily="2" charset="-34"/>
                <a:cs typeface="TH NiramitIT๙" pitchFamily="2" charset="-34"/>
              </a:rPr>
              <a:t>ติดตามและประเมินผลแผนพัฒนาท้องถิ่น มีจำนวน 11 คน ประกอบด้วย </a:t>
            </a:r>
            <a:endParaRPr lang="en-US" dirty="0">
              <a:latin typeface="TH NiramitIT๙" pitchFamily="2" charset="-34"/>
              <a:cs typeface="TH NiramitIT๙" pitchFamily="2" charset="-34"/>
            </a:endParaRPr>
          </a:p>
          <a:p>
            <a:r>
              <a:rPr lang="th-TH" dirty="0">
                <a:latin typeface="TH NiramitIT๙" pitchFamily="2" charset="-34"/>
                <a:cs typeface="TH NiramitIT๙" pitchFamily="2" charset="-34"/>
              </a:rPr>
              <a:t>		1) </a:t>
            </a:r>
            <a:r>
              <a:rPr lang="th-TH" dirty="0" smtClean="0">
                <a:latin typeface="TH NiramitIT๙" pitchFamily="2" charset="-34"/>
                <a:cs typeface="TH NiramitIT๙" pitchFamily="2" charset="-34"/>
              </a:rPr>
              <a:t>สมาชิก</a:t>
            </a:r>
            <a:r>
              <a:rPr lang="th-TH" dirty="0">
                <a:latin typeface="TH NiramitIT๙" pitchFamily="2" charset="-34"/>
                <a:cs typeface="TH NiramitIT๙" pitchFamily="2" charset="-34"/>
              </a:rPr>
              <a:t>สภาท้องถิ่นที่สภาท้องถิ่นคัดเลือกจำนวน 3 คน </a:t>
            </a:r>
            <a:endParaRPr lang="en-US" dirty="0">
              <a:latin typeface="TH NiramitIT๙" pitchFamily="2" charset="-34"/>
              <a:cs typeface="TH NiramitIT๙" pitchFamily="2" charset="-34"/>
            </a:endParaRPr>
          </a:p>
          <a:p>
            <a:r>
              <a:rPr lang="th-TH" dirty="0">
                <a:latin typeface="TH NiramitIT๙" pitchFamily="2" charset="-34"/>
                <a:cs typeface="TH NiramitIT๙" pitchFamily="2" charset="-34"/>
              </a:rPr>
              <a:t>		2) </a:t>
            </a:r>
            <a:r>
              <a:rPr lang="th-TH" dirty="0" smtClean="0">
                <a:latin typeface="TH NiramitIT๙" pitchFamily="2" charset="-34"/>
                <a:cs typeface="TH NiramitIT๙" pitchFamily="2" charset="-34"/>
              </a:rPr>
              <a:t>ผู้แทน</a:t>
            </a:r>
            <a:r>
              <a:rPr lang="th-TH" dirty="0">
                <a:latin typeface="TH NiramitIT๙" pitchFamily="2" charset="-34"/>
                <a:cs typeface="TH NiramitIT๙" pitchFamily="2" charset="-34"/>
              </a:rPr>
              <a:t>ประชาคมท้องถิ่นที่ประชาคมท้องถิ่นคัดเลือกจำนวน 2 คน</a:t>
            </a:r>
            <a:endParaRPr lang="en-US" dirty="0">
              <a:latin typeface="TH NiramitIT๙" pitchFamily="2" charset="-34"/>
              <a:cs typeface="TH NiramitIT๙" pitchFamily="2" charset="-34"/>
            </a:endParaRPr>
          </a:p>
          <a:p>
            <a:r>
              <a:rPr lang="th-TH" dirty="0">
                <a:latin typeface="TH NiramitIT๙" pitchFamily="2" charset="-34"/>
                <a:cs typeface="TH NiramitIT๙" pitchFamily="2" charset="-34"/>
              </a:rPr>
              <a:t>		</a:t>
            </a:r>
            <a:r>
              <a:rPr lang="th-TH" dirty="0" smtClean="0">
                <a:latin typeface="TH NiramitIT๙" pitchFamily="2" charset="-34"/>
                <a:cs typeface="TH NiramitIT๙" pitchFamily="2" charset="-34"/>
              </a:rPr>
              <a:t>3)ผู้แทน</a:t>
            </a:r>
            <a:r>
              <a:rPr lang="th-TH" dirty="0">
                <a:latin typeface="TH NiramitIT๙" pitchFamily="2" charset="-34"/>
                <a:cs typeface="TH NiramitIT๙" pitchFamily="2" charset="-34"/>
              </a:rPr>
              <a:t>หน่วยงานที่เกี่ยวข้องที่ผู้บริหารท้องถิ่นคัดเลือกจำนวน 2 คน</a:t>
            </a:r>
            <a:endParaRPr lang="en-US" dirty="0">
              <a:latin typeface="TH NiramitIT๙" pitchFamily="2" charset="-34"/>
              <a:cs typeface="TH NiramitIT๙" pitchFamily="2" charset="-34"/>
            </a:endParaRPr>
          </a:p>
          <a:p>
            <a:r>
              <a:rPr lang="th-TH" dirty="0">
                <a:latin typeface="TH NiramitIT๙" pitchFamily="2" charset="-34"/>
                <a:cs typeface="TH NiramitIT๙" pitchFamily="2" charset="-34"/>
              </a:rPr>
              <a:t>		</a:t>
            </a:r>
            <a:r>
              <a:rPr lang="th-TH" dirty="0" smtClean="0">
                <a:latin typeface="TH NiramitIT๙" pitchFamily="2" charset="-34"/>
                <a:cs typeface="TH NiramitIT๙" pitchFamily="2" charset="-34"/>
              </a:rPr>
              <a:t>4)หัวหน้า</a:t>
            </a:r>
            <a:r>
              <a:rPr lang="th-TH" dirty="0">
                <a:latin typeface="TH NiramitIT๙" pitchFamily="2" charset="-34"/>
                <a:cs typeface="TH NiramitIT๙" pitchFamily="2" charset="-34"/>
              </a:rPr>
              <a:t>ส่วนการบริหารที่คัดเลือกกันเองจำนวน 2 คนและผู้ทรงคุณวุฒิที่ผู้บริหารท้องถิ่นคัดเลือกจำนวน 2 คน</a:t>
            </a:r>
            <a:endParaRPr lang="en-US" dirty="0">
              <a:latin typeface="TH NiramitIT๙" pitchFamily="2" charset="-34"/>
              <a:cs typeface="TH NiramitIT๙" pitchFamily="2" charset="-34"/>
            </a:endParaRPr>
          </a:p>
          <a:p>
            <a:r>
              <a:rPr lang="th-TH" dirty="0">
                <a:latin typeface="TH NiramitIT๙" pitchFamily="2" charset="-34"/>
                <a:cs typeface="TH NiramitIT๙" pitchFamily="2" charset="-34"/>
              </a:rPr>
              <a:t>  	</a:t>
            </a:r>
            <a:r>
              <a:rPr lang="th-TH" dirty="0" smtClean="0">
                <a:latin typeface="TH NiramitIT๙" pitchFamily="2" charset="-34"/>
                <a:cs typeface="TH NiramitIT๙" pitchFamily="2" charset="-34"/>
              </a:rPr>
              <a:t>1.ประชุม</a:t>
            </a:r>
            <a:r>
              <a:rPr lang="th-TH" dirty="0">
                <a:latin typeface="TH NiramitIT๙" pitchFamily="2" charset="-34"/>
                <a:cs typeface="TH NiramitIT๙" pitchFamily="2" charset="-34"/>
              </a:rPr>
              <a:t>เพื่อกำหนดกรอบแนวทาง และวิธีการติดตามและประเมินผลแผนพัฒนาท้องถิ่น โดยการกำหนดกรอบ แนวทาง วิธีการ และห้วงเวลาให้เหมาะสมกับองค์การบริหารส่วนตำบลหานโพธิ์ </a:t>
            </a:r>
            <a:endParaRPr lang="en-US" dirty="0">
              <a:latin typeface="TH NiramitIT๙" pitchFamily="2" charset="-34"/>
              <a:cs typeface="TH NiramitIT๙" pitchFamily="2" charset="-34"/>
            </a:endParaRPr>
          </a:p>
          <a:p>
            <a:r>
              <a:rPr lang="th-TH" dirty="0">
                <a:latin typeface="TH NiramitIT๙" pitchFamily="2" charset="-34"/>
                <a:cs typeface="TH NiramitIT๙" pitchFamily="2" charset="-34"/>
              </a:rPr>
              <a:t>	</a:t>
            </a:r>
            <a:r>
              <a:rPr lang="th-TH" dirty="0" smtClean="0">
                <a:latin typeface="TH NiramitIT๙" pitchFamily="2" charset="-34"/>
                <a:cs typeface="TH NiramitIT๙" pitchFamily="2" charset="-34"/>
              </a:rPr>
              <a:t>2.ดำเนินการ</a:t>
            </a:r>
            <a:r>
              <a:rPr lang="th-TH" dirty="0">
                <a:latin typeface="TH NiramitIT๙" pitchFamily="2" charset="-34"/>
                <a:cs typeface="TH NiramitIT๙" pitchFamily="2" charset="-34"/>
              </a:rPr>
              <a:t>ติดตามและประเมินพัฒนาท้องถิ่นสี่ปีตามกรอบแนวทาง วิธีการ และห้วงเวลาที่กำหนด โดยสามารถติดตามและประเมินผลได้ตลอดระยะเวลา</a:t>
            </a:r>
            <a:endParaRPr lang="en-US" dirty="0">
              <a:latin typeface="TH NiramitIT๙" pitchFamily="2" charset="-34"/>
              <a:cs typeface="TH NiramitIT๙" pitchFamily="2" charset="-34"/>
            </a:endParaRPr>
          </a:p>
          <a:p>
            <a:r>
              <a:rPr lang="en-US" dirty="0">
                <a:latin typeface="TH NiramitIT๙" pitchFamily="2" charset="-34"/>
                <a:cs typeface="TH NiramitIT๙" pitchFamily="2" charset="-34"/>
              </a:rPr>
              <a:t>	</a:t>
            </a:r>
            <a:r>
              <a:rPr lang="en-US" dirty="0" smtClean="0">
                <a:latin typeface="TH NiramitIT๙" pitchFamily="2" charset="-34"/>
                <a:cs typeface="TH NiramitIT๙" pitchFamily="2" charset="-34"/>
              </a:rPr>
              <a:t>3</a:t>
            </a:r>
            <a:r>
              <a:rPr lang="th-TH" dirty="0" smtClean="0">
                <a:latin typeface="TH NiramitIT๙" pitchFamily="2" charset="-34"/>
                <a:cs typeface="TH NiramitIT๙" pitchFamily="2" charset="-34"/>
              </a:rPr>
              <a:t>.รายงาน</a:t>
            </a:r>
            <a:r>
              <a:rPr lang="th-TH" dirty="0">
                <a:latin typeface="TH NiramitIT๙" pitchFamily="2" charset="-34"/>
                <a:cs typeface="TH NiramitIT๙" pitchFamily="2" charset="-34"/>
              </a:rPr>
              <a:t>ผลและเสนอความเห็นซึ่งได้จากการติดตามและประเมินผลแผนพัฒนาท้องถิ่นต่อผู้บริหารท้องถิ่นเพื่อดำเนินการต่อไป</a:t>
            </a:r>
            <a:endParaRPr lang="en-US" dirty="0">
              <a:latin typeface="TH NiramitIT๙" pitchFamily="2" charset="-34"/>
              <a:cs typeface="TH NiramitIT๙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1949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1981200" y="152400"/>
            <a:ext cx="4572000" cy="76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>
                <a:latin typeface="TH NiramitIT๙" pitchFamily="2" charset="-34"/>
                <a:cs typeface="TH NiramitIT๙" pitchFamily="2" charset="-34"/>
              </a:rPr>
              <a:t>การวิเคราะห์เชิงปริมาณปีงบประมาณ พ.ศ. 2562 </a:t>
            </a:r>
            <a:endParaRPr lang="en-US" sz="2000" dirty="0">
              <a:latin typeface="TH NiramitIT๙" pitchFamily="2" charset="-34"/>
              <a:cs typeface="TH NiramitIT๙" pitchFamily="2" charset="-34"/>
            </a:endParaRPr>
          </a:p>
        </p:txBody>
      </p:sp>
      <p:sp>
        <p:nvSpPr>
          <p:cNvPr id="5" name="สี่เหลี่ยมผืนผ้ามุมมน 4"/>
          <p:cNvSpPr/>
          <p:nvPr/>
        </p:nvSpPr>
        <p:spPr>
          <a:xfrm>
            <a:off x="838200" y="1047391"/>
            <a:ext cx="5638800" cy="4004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000" b="1" dirty="0" smtClean="0"/>
          </a:p>
          <a:p>
            <a:r>
              <a:rPr lang="th-TH" sz="2000" b="1" dirty="0" smtClean="0"/>
              <a:t>ผล</a:t>
            </a:r>
            <a:r>
              <a:rPr lang="th-TH" sz="2000" b="1" dirty="0"/>
              <a:t>การการติดตามและประเมินผลโครงการ ปีงบประมาณพ.ศ. 2562</a:t>
            </a:r>
            <a:endParaRPr lang="en-US" sz="2000" dirty="0"/>
          </a:p>
          <a:p>
            <a:r>
              <a:rPr lang="en-US" sz="2000" b="1" dirty="0"/>
              <a:t> </a:t>
            </a:r>
            <a:endParaRPr lang="en-US" sz="2000" dirty="0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143000" y="16764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 </a:t>
            </a:r>
            <a:endParaRPr lang="en-US" dirty="0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152400" y="1662023"/>
            <a:ext cx="8991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 smtClean="0">
                <a:latin typeface="TH NiramitIT๙" pitchFamily="2" charset="-34"/>
                <a:cs typeface="TH NiramitIT๙" pitchFamily="2" charset="-34"/>
              </a:rPr>
              <a:t>ผล</a:t>
            </a:r>
            <a:r>
              <a:rPr lang="th-TH" sz="1600" dirty="0">
                <a:latin typeface="TH NiramitIT๙" pitchFamily="2" charset="-34"/>
                <a:cs typeface="TH NiramitIT๙" pitchFamily="2" charset="-34"/>
              </a:rPr>
              <a:t>ของการนำแผนพัฒนา</a:t>
            </a:r>
            <a:r>
              <a:rPr lang="th-TH" sz="1600" dirty="0" smtClean="0">
                <a:latin typeface="TH NiramitIT๙" pitchFamily="2" charset="-34"/>
                <a:cs typeface="TH NiramitIT๙" pitchFamily="2" charset="-34"/>
              </a:rPr>
              <a:t>ท้องถิ่น(</a:t>
            </a:r>
            <a:r>
              <a:rPr lang="th-TH" sz="1600" dirty="0">
                <a:latin typeface="TH NiramitIT๙" pitchFamily="2" charset="-34"/>
                <a:cs typeface="TH NiramitIT๙" pitchFamily="2" charset="-34"/>
              </a:rPr>
              <a:t>พ.ศ. </a:t>
            </a:r>
            <a:r>
              <a:rPr lang="th-TH" sz="1600" dirty="0" smtClean="0">
                <a:latin typeface="TH NiramitIT๙" pitchFamily="2" charset="-34"/>
                <a:cs typeface="TH NiramitIT๙" pitchFamily="2" charset="-34"/>
              </a:rPr>
              <a:t>2561-2565)ไปสู่</a:t>
            </a:r>
            <a:r>
              <a:rPr lang="th-TH" sz="1600" dirty="0">
                <a:latin typeface="TH NiramitIT๙" pitchFamily="2" charset="-34"/>
                <a:cs typeface="TH NiramitIT๙" pitchFamily="2" charset="-34"/>
              </a:rPr>
              <a:t>การปฏิบัติที่องค์การบริหารส่วนตำบลหาน</a:t>
            </a:r>
            <a:r>
              <a:rPr lang="th-TH" sz="1600" dirty="0" smtClean="0">
                <a:latin typeface="TH NiramitIT๙" pitchFamily="2" charset="-34"/>
                <a:cs typeface="TH NiramitIT๙" pitchFamily="2" charset="-34"/>
              </a:rPr>
              <a:t>โพธิ์เป็น</a:t>
            </a:r>
            <a:r>
              <a:rPr lang="th-TH" sz="1600" dirty="0">
                <a:latin typeface="TH NiramitIT๙" pitchFamily="2" charset="-34"/>
                <a:cs typeface="TH NiramitIT๙" pitchFamily="2" charset="-34"/>
              </a:rPr>
              <a:t>หน่วย</a:t>
            </a:r>
            <a:r>
              <a:rPr lang="th-TH" sz="1600" dirty="0" smtClean="0">
                <a:latin typeface="TH NiramitIT๙" pitchFamily="2" charset="-34"/>
                <a:cs typeface="TH NiramitIT๙" pitchFamily="2" charset="-34"/>
              </a:rPr>
              <a:t>ดำเนินการ</a:t>
            </a:r>
            <a:r>
              <a:rPr lang="en-US" sz="1600" dirty="0" smtClean="0">
                <a:latin typeface="TH NiramitIT๙" pitchFamily="2" charset="-34"/>
                <a:cs typeface="TH NiramitIT๙" pitchFamily="2" charset="-34"/>
              </a:rPr>
              <a:t>  </a:t>
            </a:r>
            <a:r>
              <a:rPr lang="th-TH" sz="1600" dirty="0" smtClean="0">
                <a:latin typeface="TH NiramitIT๙" pitchFamily="2" charset="-34"/>
                <a:cs typeface="TH NiramitIT๙" pitchFamily="2" charset="-34"/>
              </a:rPr>
              <a:t>(</a:t>
            </a:r>
            <a:r>
              <a:rPr lang="th-TH" sz="1600" dirty="0">
                <a:latin typeface="TH NiramitIT๙" pitchFamily="2" charset="-34"/>
                <a:cs typeface="TH NiramitIT๙" pitchFamily="2" charset="-34"/>
              </a:rPr>
              <a:t>แบบ ผ.01</a:t>
            </a:r>
            <a:r>
              <a:rPr lang="th-TH" sz="1600" dirty="0" smtClean="0">
                <a:latin typeface="TH NiramitIT๙" pitchFamily="2" charset="-34"/>
                <a:cs typeface="TH NiramitIT๙" pitchFamily="2" charset="-34"/>
              </a:rPr>
              <a:t>)</a:t>
            </a:r>
            <a:endParaRPr lang="en-US" sz="1600" dirty="0">
              <a:latin typeface="TH NiramitIT๙" pitchFamily="2" charset="-34"/>
              <a:cs typeface="TH NiramitIT๙" pitchFamily="2" charset="-34"/>
            </a:endParaRPr>
          </a:p>
        </p:txBody>
      </p:sp>
      <p:graphicFrame>
        <p:nvGraphicFramePr>
          <p:cNvPr id="10" name="ตาราง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85718"/>
              </p:ext>
            </p:extLst>
          </p:nvPr>
        </p:nvGraphicFramePr>
        <p:xfrm>
          <a:off x="304800" y="2971800"/>
          <a:ext cx="8229599" cy="34089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3400"/>
                <a:gridCol w="1121749"/>
                <a:gridCol w="1163493"/>
                <a:gridCol w="1464529"/>
                <a:gridCol w="933871"/>
                <a:gridCol w="1009679"/>
                <a:gridCol w="1163493"/>
                <a:gridCol w="839385"/>
              </a:tblGrid>
              <a:tr h="421890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3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ลำดับ</a:t>
                      </a:r>
                      <a:endParaRPr lang="en-US" sz="13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โครงการพัฒนา</a:t>
                      </a:r>
                      <a:endParaRPr lang="en-US" sz="13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รายละเอียดของโครงการ</a:t>
                      </a:r>
                      <a:endParaRPr lang="en-US" sz="13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3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เป้าหมายที่ดำเนินการจริง (ผลผลิตของโครงการ)</a:t>
                      </a:r>
                      <a:endParaRPr lang="en-US" sz="13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3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en-US" sz="13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3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ผลการดำเนินงาน</a:t>
                      </a:r>
                      <a:endParaRPr lang="en-US" sz="13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3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งบประมาณที่จ่าย </a:t>
                      </a:r>
                      <a:endParaRPr lang="en-US" sz="13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3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หน่วยดำเนินการ</a:t>
                      </a:r>
                      <a:endParaRPr lang="en-US" sz="13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</a:tr>
              <a:tr h="1054725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  <a:tc>
                  <a:txBody>
                    <a:bodyPr/>
                    <a:lstStyle/>
                    <a:p>
                      <a:pPr marL="0" marR="20955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โครงการฝึกอบรมการทำปุ๋ยชีวภาพ</a:t>
                      </a:r>
                      <a:endParaRPr lang="en-US" sz="1400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เพื่อเป็นค่าใช้จ่ายตามโครงการฝึกอบรมการทำปุ๋ยน้ำหมักชีวภาพ</a:t>
                      </a:r>
                      <a:endParaRPr lang="en-US" sz="1400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en-US" sz="1400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</a:p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400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ม.1-12</a:t>
                      </a:r>
                      <a:endParaRPr lang="en-US" sz="1400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C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10,500</a:t>
                      </a: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  <a:tc>
                  <a:txBody>
                    <a:bodyPr/>
                    <a:lstStyle/>
                    <a:p>
                      <a:pPr marL="0" marR="1968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400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C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10,500</a:t>
                      </a: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สำนักปลัด</a:t>
                      </a:r>
                      <a:endParaRPr lang="en-US" sz="1400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</a:tr>
              <a:tr h="843780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4.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สนับสนุนวัสดุเกษตร</a:t>
                      </a:r>
                      <a:endParaRPr lang="en-US" sz="140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เพื่อเป็นค่าใช้จ่ายในการจัดหาวัสดุการเกษตร</a:t>
                      </a:r>
                      <a:endParaRPr lang="en-US" sz="1400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400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ม.1-12 </a:t>
                      </a:r>
                      <a:endParaRPr lang="en-US" sz="1400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C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50,000</a:t>
                      </a: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  <a:tc>
                  <a:txBody>
                    <a:bodyPr/>
                    <a:lstStyle/>
                    <a:p>
                      <a:pPr marL="0" marR="1968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400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C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35,540</a:t>
                      </a: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สำนักปลัด</a:t>
                      </a:r>
                      <a:endParaRPr lang="en-US" sz="1400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</a:tr>
              <a:tr h="1054725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3.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ส่งเสริมการเรียนรู้ตามหลักปรัชญาเศรษฐกิจพอเพียง</a:t>
                      </a:r>
                      <a:endParaRPr lang="en-US" sz="140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เพื่อเป็นค่าใช้จ่ายในการส่งเสริมอาชีพแก่กลุ่มสตรีในตำบล</a:t>
                      </a:r>
                      <a:endParaRPr lang="en-US" sz="140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en-US" sz="140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</a:p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40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ม.1-12</a:t>
                      </a:r>
                      <a:endParaRPr lang="en-US" sz="1400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C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10,500</a:t>
                      </a: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  <a:tc>
                  <a:txBody>
                    <a:bodyPr/>
                    <a:lstStyle/>
                    <a:p>
                      <a:pPr marL="0" marR="1968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ไม่ได้ดำเนินการ</a:t>
                      </a:r>
                      <a:endParaRPr lang="en-US" sz="1400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en-US" sz="1400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สำนักปลัด</a:t>
                      </a:r>
                      <a:endParaRPr lang="en-US" sz="1400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8" marR="59328" marT="0" marB="0"/>
                </a:tc>
              </a:tr>
            </a:tbl>
          </a:graphicData>
        </a:graphic>
      </p:graphicFrame>
      <p:sp>
        <p:nvSpPr>
          <p:cNvPr id="11" name="สี่เหลี่ยมผืนผ้ามุมมน 10"/>
          <p:cNvSpPr/>
          <p:nvPr/>
        </p:nvSpPr>
        <p:spPr>
          <a:xfrm>
            <a:off x="762000" y="2022728"/>
            <a:ext cx="3282352" cy="7204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000" b="1" dirty="0" smtClean="0">
                <a:solidFill>
                  <a:srgbClr val="0000FF"/>
                </a:solidFill>
                <a:latin typeface="TH NiramitIT๙" pitchFamily="2" charset="-34"/>
                <a:cs typeface="TH NiramitIT๙" pitchFamily="2" charset="-34"/>
              </a:rPr>
              <a:t>ยุทธศาสตร์การพัฒนาด้านเศรษฐกิจ</a:t>
            </a:r>
            <a:endParaRPr lang="en-US" sz="2000" b="1" dirty="0" smtClean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r>
              <a:rPr lang="th-TH" sz="2000" b="1" dirty="0" smtClean="0">
                <a:solidFill>
                  <a:srgbClr val="0000FF"/>
                </a:solidFill>
                <a:latin typeface="TH NiramitIT๙" pitchFamily="2" charset="-34"/>
                <a:cs typeface="TH NiramitIT๙" pitchFamily="2" charset="-34"/>
              </a:rPr>
              <a:t>แผนงานการเกษตร </a:t>
            </a:r>
            <a:endParaRPr lang="en-US" sz="2000" b="1" dirty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0771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มุมมน 4"/>
          <p:cNvSpPr/>
          <p:nvPr/>
        </p:nvSpPr>
        <p:spPr>
          <a:xfrm>
            <a:off x="810883" y="381000"/>
            <a:ext cx="5486400" cy="7204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th-TH" sz="2000" b="1" dirty="0">
                <a:solidFill>
                  <a:srgbClr val="0000FF"/>
                </a:solidFill>
                <a:latin typeface="TH NiramitIT๙" pitchFamily="2" charset="-34"/>
                <a:cs typeface="TH NiramitIT๙" pitchFamily="2" charset="-34"/>
              </a:rPr>
              <a:t>ยุทธศาสตร์การพัฒนาขีดความสามารถด้านการเกษตร </a:t>
            </a:r>
            <a:endParaRPr lang="en-US" sz="2000" b="1" dirty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pPr algn="ctr"/>
            <a:r>
              <a:rPr lang="th-TH" sz="2000" b="1" dirty="0">
                <a:solidFill>
                  <a:srgbClr val="0000FF"/>
                </a:solidFill>
                <a:latin typeface="TH NiramitIT๙" pitchFamily="2" charset="-34"/>
                <a:cs typeface="TH NiramitIT๙" pitchFamily="2" charset="-34"/>
              </a:rPr>
              <a:t>แผนงานการเกษตร </a:t>
            </a:r>
            <a:endParaRPr lang="en-US" sz="2000" b="1" dirty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870685"/>
              </p:ext>
            </p:extLst>
          </p:nvPr>
        </p:nvGraphicFramePr>
        <p:xfrm>
          <a:off x="457200" y="1752600"/>
          <a:ext cx="8229601" cy="17194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3400"/>
                <a:gridCol w="1234073"/>
                <a:gridCol w="1184517"/>
                <a:gridCol w="1185080"/>
                <a:gridCol w="951109"/>
                <a:gridCol w="1096566"/>
                <a:gridCol w="1183953"/>
                <a:gridCol w="860903"/>
              </a:tblGrid>
              <a:tr h="865977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ลำดับ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889" marR="60889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โครงการพัฒนา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889" marR="60889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รายละเอียดของโครงการ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889" marR="60889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เป้าหมายที่ดำเนินการจริง (ผลผลิตของโครงการ)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889" marR="60889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889" marR="60889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ผลการดำเนินงาน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889" marR="60889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งบประมาณที่จ่าย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889" marR="60889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หน่วยดำเนินการ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889" marR="60889" marT="0" marB="0"/>
                </a:tc>
              </a:tr>
              <a:tr h="649483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en-US" sz="13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</a:t>
                      </a:r>
                      <a:r>
                        <a:rPr lang="th-TH" sz="13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 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889" marR="60889" marT="0" marB="0"/>
                </a:tc>
                <a:tc>
                  <a:txBody>
                    <a:bodyPr/>
                    <a:lstStyle/>
                    <a:p>
                      <a:pPr marL="0" marR="20955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</a:t>
                      </a:r>
                      <a:r>
                        <a:rPr lang="th-TH" sz="1400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ฝึกอบรมการปลูกปาล์มน้ำมัน </a:t>
                      </a:r>
                      <a:endParaRPr lang="en-US" sz="1000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889" marR="60889" marT="0" marB="0"/>
                </a:tc>
                <a:tc>
                  <a:txBody>
                    <a:bodyPr/>
                    <a:lstStyle/>
                    <a:p>
                      <a:pPr marL="0" marR="20955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</a:t>
                      </a:r>
                      <a:r>
                        <a:rPr lang="th-TH" sz="1400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เป็นค่าใช้จ่ายตามโครงการฝึกอบรมการปลูกปาล์มน้ำมัน </a:t>
                      </a:r>
                      <a:endParaRPr lang="en-US" sz="1000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889" marR="60889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ม.</a:t>
                      </a:r>
                      <a:r>
                        <a:rPr lang="th-TH" sz="1400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1-12 </a:t>
                      </a:r>
                      <a:endParaRPr lang="en-US" sz="1000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889" marR="60889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endParaRPr lang="en-US" sz="1400" b="1" dirty="0" smtClean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 smtClean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10,500 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889" marR="60889" marT="0" marB="0"/>
                </a:tc>
                <a:tc>
                  <a:txBody>
                    <a:bodyPr/>
                    <a:lstStyle/>
                    <a:p>
                      <a:pPr marL="0" marR="19685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9685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ไม่ได้</a:t>
                      </a:r>
                      <a:r>
                        <a:rPr lang="th-TH" sz="1400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</a:t>
                      </a:r>
                      <a:endParaRPr lang="en-US" sz="1000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889" marR="60889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en-US" sz="1000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889" marR="60889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</a:t>
                      </a:r>
                      <a:r>
                        <a:rPr lang="th-TH" sz="1400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ปลัด </a:t>
                      </a:r>
                      <a:endParaRPr lang="en-US" sz="1000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889" marR="6088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263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810881" y="228600"/>
            <a:ext cx="7113919" cy="1143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en-US" sz="2000" b="1" dirty="0" smtClean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pPr lvl="0" algn="ctr"/>
            <a:r>
              <a:rPr lang="th-TH" sz="2000" b="1" dirty="0" smtClean="0">
                <a:solidFill>
                  <a:srgbClr val="0000FF"/>
                </a:solidFill>
                <a:latin typeface="TH NiramitIT๙" pitchFamily="2" charset="-34"/>
                <a:cs typeface="TH NiramitIT๙" pitchFamily="2" charset="-34"/>
              </a:rPr>
              <a:t>ยุทธศาสตร์</a:t>
            </a:r>
            <a:r>
              <a:rPr lang="th-TH" sz="2000" b="1" dirty="0">
                <a:solidFill>
                  <a:srgbClr val="0000FF"/>
                </a:solidFill>
                <a:latin typeface="TH NiramitIT๙" pitchFamily="2" charset="-34"/>
                <a:cs typeface="TH NiramitIT๙" pitchFamily="2" charset="-34"/>
              </a:rPr>
              <a:t>การพัฒนาด้านการศึกษาศิลปวัฒนธรรม ภูมิปัญญาท้องถิ่นและการกีฬา </a:t>
            </a:r>
            <a:endParaRPr lang="en-US" sz="2000" b="1" dirty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pPr algn="ctr"/>
            <a:r>
              <a:rPr lang="th-TH" sz="2000" b="1" dirty="0">
                <a:solidFill>
                  <a:srgbClr val="0000FF"/>
                </a:solidFill>
                <a:latin typeface="TH NiramitIT๙" pitchFamily="2" charset="-34"/>
                <a:cs typeface="TH NiramitIT๙" pitchFamily="2" charset="-34"/>
              </a:rPr>
              <a:t>แผนงาน</a:t>
            </a:r>
            <a:r>
              <a:rPr lang="th-TH" sz="2000" b="1" dirty="0" smtClean="0">
                <a:solidFill>
                  <a:srgbClr val="0000FF"/>
                </a:solidFill>
                <a:latin typeface="TH NiramitIT๙" pitchFamily="2" charset="-34"/>
                <a:cs typeface="TH NiramitIT๙" pitchFamily="2" charset="-34"/>
              </a:rPr>
              <a:t>การศึกษา</a:t>
            </a:r>
            <a:endParaRPr lang="en-US" sz="2000" b="1" dirty="0" smtClean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pPr algn="ctr"/>
            <a:r>
              <a:rPr lang="th-TH" sz="2000" b="1" dirty="0">
                <a:solidFill>
                  <a:srgbClr val="0000FF"/>
                </a:solidFill>
                <a:latin typeface="TH NiramitIT๙" pitchFamily="2" charset="-34"/>
                <a:cs typeface="TH NiramitIT๙" pitchFamily="2" charset="-34"/>
              </a:rPr>
              <a:t>แผนงานสร้างความเข้มแข็งชุมชน</a:t>
            </a:r>
            <a:endParaRPr lang="en-US" sz="2000" b="1" dirty="0" smtClean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endParaRPr lang="en-US" sz="2000" b="1" dirty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233518"/>
              </p:ext>
            </p:extLst>
          </p:nvPr>
        </p:nvGraphicFramePr>
        <p:xfrm>
          <a:off x="304801" y="1471548"/>
          <a:ext cx="8346883" cy="47832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7199"/>
                <a:gridCol w="1452271"/>
                <a:gridCol w="1296271"/>
                <a:gridCol w="1089746"/>
                <a:gridCol w="926614"/>
                <a:gridCol w="1264963"/>
                <a:gridCol w="961767"/>
                <a:gridCol w="898052"/>
              </a:tblGrid>
              <a:tr h="843675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ลำดับ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โครงการพัฒนา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รายละเอียดของโครงการ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เป้าหมายที่ดำเนินการจริง (ผลผลิตของโครงการ)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ผลการดำเนินงาน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งบประมาณที่จ่าย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หน่วยดำเนินการ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</a:tr>
              <a:tr h="632756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 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955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จัดหาวัสดุการศึกษาให้แก่เด็กเล็ก 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80010" marR="20955" indent="-8001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จัดหาวัสดุการศึกษาให้แก่เด็กเล็กในโรงเรียนต่างๆในเขตตำบล 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ศูนย์พัฒนาเด็กเล็กทั้ง 2 แห่ง 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50,000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ไม่ได้ดำเนินการ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กองการศึกษาฯ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</a:tr>
              <a:tr h="632756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2. 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955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อุดหนุนอาหารกลางวันให้แก่โรงเรียนประถมศึกษา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955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อุดหนุนอาหารกลางวันให้แก่รร.ประถมศึกษา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โรงเรียนทั้ง 4 โรงเรียน 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1,356,000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1,365,000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กองการศึกษาฯ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</a:tr>
              <a:tr h="729427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3.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955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สนับสนุนอาหารกลางวันแก่ศูนย์พัฒนาเด็กเล็ก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955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จัดหาอาหารกลางวันให้แก่ศูนย์พัฒนาเด็กเล็ก 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ศูนย์พัฒนาเด็กเล็กทั้ง 2 แห่ง 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935,900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908,500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</a:tr>
              <a:tr h="1054593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3.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955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สนับสนุนอาหารเสริม(นม)ให้แก่โรงเรียนประถมศึกษาและศูนย์พัฒนาเด็กเล็กในเขตตำบล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955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อุดหนุนอาหารเสริม(นม) ให้แก่โรงเรียนประถมศึกษาและศูนย์พัฒนาเด็กเล็กในเขตตำบลหานโพธิ์ 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โรงเรียนทั้ง 4 โรงเรียน /ศูนย์พัฒนาเด็กเล็ก   ทั้ง 2 แห่ง 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1,015,587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928,304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กองการศึกษาฯ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</a:tr>
              <a:tr h="632756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4. 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สนับสนุนค่าใช้จ่ายในการบริหารสถานศึกษา</a:t>
                      </a:r>
                      <a:endParaRPr lang="en-US" sz="100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955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เพื่อเป็นค่าใช้จ่ายในการบริหารสถานศึกษา</a:t>
                      </a:r>
                      <a:endParaRPr lang="en-US" sz="100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ศูนย์พัฒนาเด็กเล็ก ทั้ง 2 แห่ง 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540,530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478,380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กองการศึกษาฯ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321" marR="5932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424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810881" y="228600"/>
            <a:ext cx="7113919" cy="1143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en-US" sz="2000" b="1" dirty="0" smtClean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pPr lvl="0" algn="ctr"/>
            <a:r>
              <a:rPr lang="th-TH" sz="2000" b="1" dirty="0" smtClean="0">
                <a:solidFill>
                  <a:srgbClr val="0000FF"/>
                </a:solidFill>
                <a:latin typeface="TH NiramitIT๙" pitchFamily="2" charset="-34"/>
                <a:cs typeface="TH NiramitIT๙" pitchFamily="2" charset="-34"/>
              </a:rPr>
              <a:t>ยุทธศาสตร์</a:t>
            </a:r>
            <a:r>
              <a:rPr lang="th-TH" sz="2000" b="1" dirty="0">
                <a:solidFill>
                  <a:srgbClr val="0000FF"/>
                </a:solidFill>
                <a:latin typeface="TH NiramitIT๙" pitchFamily="2" charset="-34"/>
                <a:cs typeface="TH NiramitIT๙" pitchFamily="2" charset="-34"/>
              </a:rPr>
              <a:t>การพัฒนาด้านการศึกษาศิลปวัฒนธรรม ภูมิปัญญาท้องถิ่นและการกีฬา </a:t>
            </a:r>
            <a:endParaRPr lang="en-US" sz="2000" b="1" dirty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pPr algn="ctr"/>
            <a:r>
              <a:rPr lang="th-TH" sz="2000" b="1" dirty="0">
                <a:solidFill>
                  <a:srgbClr val="0000FF"/>
                </a:solidFill>
                <a:latin typeface="TH NiramitIT๙" pitchFamily="2" charset="-34"/>
                <a:cs typeface="TH NiramitIT๙" pitchFamily="2" charset="-34"/>
              </a:rPr>
              <a:t>แผนงาน</a:t>
            </a:r>
            <a:r>
              <a:rPr lang="th-TH" sz="2000" b="1" dirty="0" smtClean="0">
                <a:solidFill>
                  <a:srgbClr val="0000FF"/>
                </a:solidFill>
                <a:latin typeface="TH NiramitIT๙" pitchFamily="2" charset="-34"/>
                <a:cs typeface="TH NiramitIT๙" pitchFamily="2" charset="-34"/>
              </a:rPr>
              <a:t>การศึกษา</a:t>
            </a:r>
            <a:endParaRPr lang="en-US" sz="2000" b="1" dirty="0" smtClean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pPr algn="ctr"/>
            <a:r>
              <a:rPr lang="th-TH" sz="2000" b="1" dirty="0">
                <a:solidFill>
                  <a:srgbClr val="0000FF"/>
                </a:solidFill>
                <a:latin typeface="TH NiramitIT๙" pitchFamily="2" charset="-34"/>
                <a:cs typeface="TH NiramitIT๙" pitchFamily="2" charset="-34"/>
              </a:rPr>
              <a:t>แผนงานสร้างความเข้มแข็งชุมชน</a:t>
            </a:r>
            <a:endParaRPr lang="en-US" sz="2000" b="1" dirty="0" smtClean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endParaRPr lang="en-US" sz="2000" b="1" dirty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084874"/>
              </p:ext>
            </p:extLst>
          </p:nvPr>
        </p:nvGraphicFramePr>
        <p:xfrm>
          <a:off x="609600" y="2209800"/>
          <a:ext cx="8229601" cy="1920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9424"/>
                <a:gridCol w="1425486"/>
                <a:gridCol w="1029950"/>
                <a:gridCol w="1131612"/>
                <a:gridCol w="866069"/>
                <a:gridCol w="1167721"/>
                <a:gridCol w="1261050"/>
                <a:gridCol w="918289"/>
              </a:tblGrid>
              <a:tr h="853292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ลำดับ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997" marR="59997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โครงการพัฒนา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997" marR="59997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รายละเอียดของโครงการ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997" marR="59997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เป้าหมายที่ดำเนินการจริง (ผลผลิตของโครงการ)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ผลการดำเนินงาน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997" marR="59997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งบประมาณที่จ่าย 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997" marR="59997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หน่วยดำเนินการ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997" marR="59997" marT="0" marB="0"/>
                </a:tc>
              </a:tr>
              <a:tr h="1066615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5.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การดำเนินงานของศูนย์พัฒนาครอบครัวในชุมชน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เพื่อเป็นค่าใช้จ่ายในการดำเนินงานด้านต่างๆของศูนย์พัฒนาครอบครัว 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ม.1-12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20,000 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ไม่ได้ดำเนินการ</a:t>
                      </a:r>
                      <a:endParaRPr lang="en-US" sz="1000" dirty="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สำนักปลัด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997" marR="5999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508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1981200" y="290423"/>
            <a:ext cx="48006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en-US" sz="2000" b="1" dirty="0" smtClean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pPr algn="ctr"/>
            <a:r>
              <a:rPr lang="th-TH" sz="20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แผนงานศาสนาวัฒนธรรมและนันทนาการ</a:t>
            </a:r>
            <a:endParaRPr lang="en-US" sz="2000" b="1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en-US" sz="2000" b="1" dirty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457200" y="23685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0363" algn="l"/>
                <a:tab pos="1169988" algn="l"/>
                <a:tab pos="1439863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ตาราง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0937242"/>
              </p:ext>
            </p:extLst>
          </p:nvPr>
        </p:nvGraphicFramePr>
        <p:xfrm>
          <a:off x="762000" y="1219200"/>
          <a:ext cx="8229599" cy="2560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5261"/>
                <a:gridCol w="1410018"/>
                <a:gridCol w="1019966"/>
                <a:gridCol w="1122293"/>
                <a:gridCol w="935794"/>
                <a:gridCol w="1158053"/>
                <a:gridCol w="1248826"/>
                <a:gridCol w="909388"/>
              </a:tblGrid>
              <a:tr h="845021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ลำดับ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416" marR="59416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โครงการพัฒนา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416" marR="59416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รายละเอียดของโครงการ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416" marR="59416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เป้าหมายที่ดำเนินการจริง (ผลผลิตของโครงการ)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416" marR="594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416" marR="59416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ผลการดำเนินงาน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416" marR="59416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งบประมาณที่จ่าย 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416" marR="59416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หน่วยดำเนินการ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416" marR="59416" marT="0" marB="0"/>
                </a:tc>
              </a:tr>
              <a:tr h="845021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416" marR="59416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การจัดงานวันเด็กแห่งชาติประจำปี 2562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416" marR="59416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เพื่อจัดกิจกรรมให้แก่เด็กและเยาวชนในเขตตำบลหานโพธิ์ 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416" marR="594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ศูนย์พัฒนาเด็กเล็ก</a:t>
                      </a:r>
                      <a:endParaRPr lang="en-US" sz="100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ทั้งสองแห่ง 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416" marR="594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100,000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416" marR="59416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00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00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59416" marR="594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59,400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416" marR="594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กองการศึกษาฯ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416" marR="59416" marT="0" marB="0"/>
                </a:tc>
              </a:tr>
              <a:tr h="845021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2.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416" marR="59416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ค่าใช้จ่ายในการส่งตัวเด็กและเยาวชนพนักงานส่วนตำบลเข้าร่วมแข่งขันกีฬาในระดับต่างๆ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416" marR="59416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ค่าใช้จ่ายในการส่งตัวนักกีฬาเข้าร่วมแข่งขันในระดับต่างๆ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416" marR="594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ระดับอำเภอ/จังหวัด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416" marR="594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300,000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416" marR="59416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00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00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59416" marR="594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137,602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416" marR="594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กองการศึกษาฯ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416" marR="59416" marT="0" marB="0"/>
                </a:tc>
              </a:tr>
            </a:tbl>
          </a:graphicData>
        </a:graphic>
      </p:graphicFrame>
      <p:graphicFrame>
        <p:nvGraphicFramePr>
          <p:cNvPr id="13" name="ตาราง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749153"/>
              </p:ext>
            </p:extLst>
          </p:nvPr>
        </p:nvGraphicFramePr>
        <p:xfrm>
          <a:off x="762000" y="3810000"/>
          <a:ext cx="8229600" cy="2560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9245"/>
                <a:gridCol w="1362240"/>
                <a:gridCol w="1030855"/>
                <a:gridCol w="1039751"/>
                <a:gridCol w="1015842"/>
                <a:gridCol w="1170415"/>
                <a:gridCol w="1262157"/>
                <a:gridCol w="919095"/>
              </a:tblGrid>
              <a:tr h="1067552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th-TH" sz="13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 b="0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0050" marR="6005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th-TH" sz="1400" b="0" dirty="0" smtClean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0" dirty="0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ส่งเสริม</a:t>
                      </a:r>
                      <a:r>
                        <a:rPr lang="th-TH" sz="1400" b="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กิจกรรมต่างๆของศูนย์พัฒนาเด็กเล็ก เช่น งานวันบัณฑิตน้อย วันแม่ วันวิ</a:t>
                      </a:r>
                      <a:r>
                        <a:rPr lang="th-TH" sz="1400" b="0" dirty="0" err="1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สาขบู</a:t>
                      </a:r>
                      <a:r>
                        <a:rPr lang="th-TH" sz="1400" b="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ชา วันวิชาการ ฯลฯ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050" marR="600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th-TH" sz="1400" b="0" dirty="0" smtClean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0" dirty="0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ค่าใช้จ่าย</a:t>
                      </a:r>
                      <a:r>
                        <a:rPr lang="th-TH" sz="1400" b="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ในการจัดงานต่างๆของศูนย์พัฒนาเด็กเล็ก 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050" marR="600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endParaRPr lang="th-TH" sz="1400" b="0" dirty="0" smtClean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0" dirty="0" err="1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</a:t>
                      </a:r>
                      <a:r>
                        <a:rPr lang="th-TH" sz="1400" b="0" dirty="0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</a:t>
                      </a:r>
                      <a:r>
                        <a:rPr lang="th-TH" sz="1400" b="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หานโพธิ์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050" marR="600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endParaRPr lang="th-TH" sz="1400" b="0" dirty="0" smtClean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 smtClean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56,000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050" marR="600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endParaRPr lang="th-TH" sz="1400" b="0" dirty="0" smtClean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0" dirty="0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</a:t>
                      </a:r>
                      <a:r>
                        <a:rPr lang="th-TH" sz="1400" b="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แล้วเป็นไปตามวัตถุประสงค์ของโครงการ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b="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0050" marR="600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endParaRPr lang="th-TH" sz="1400" b="0" dirty="0" smtClean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 smtClean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10,880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050" marR="600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th-TH" sz="1400" b="0" dirty="0" smtClean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b="0" dirty="0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</a:t>
                      </a:r>
                      <a:r>
                        <a:rPr lang="th-TH" sz="1400" b="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การศึกษาฯ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050" marR="600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67552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th-TH" sz="1300" dirty="0" smtClean="0">
                        <a:effectLst/>
                      </a:endParaRPr>
                    </a:p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 dirty="0" smtClean="0">
                          <a:effectLst/>
                        </a:rPr>
                        <a:t>4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0050" marR="60050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th-TH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ส่งเสริม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และอนุรักษ์ประเพณีและวันสำคัญทางศาสนา          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050" marR="60050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th-TH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ส่งเสริม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และอนุรักษ์ประเพณีและวัฒนธรรมและวันสำคัญทางศาสนา 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050" marR="6005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endParaRPr lang="th-TH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err="1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</a:t>
                      </a: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หานโพธิ์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050" marR="6005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endParaRPr lang="th-TH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 smtClean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50,000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050" marR="6005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th-TH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ไม่ได้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</a:t>
                      </a:r>
                      <a:endParaRPr lang="en-US" sz="1100" dirty="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0050" marR="6005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endParaRPr lang="th-TH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050" marR="6005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th-TH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การศึกษาฯ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050" marR="60050" marT="0" marB="0"/>
                </a:tc>
              </a:tr>
            </a:tbl>
          </a:graphicData>
        </a:graphic>
      </p:graphicFrame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457200" y="27955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360363" algn="l"/>
                <a:tab pos="900113" algn="l"/>
                <a:tab pos="990600" algn="l"/>
                <a:tab pos="1169988" algn="l"/>
                <a:tab pos="1350963" algn="l"/>
                <a:tab pos="1530350" algn="l"/>
                <a:tab pos="1620838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14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1981200" y="290423"/>
            <a:ext cx="48006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en-US" sz="2000" b="1" dirty="0" smtClean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pPr algn="ctr"/>
            <a:r>
              <a:rPr lang="th-TH" sz="2000" b="1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ยุทธศาสตร์</a:t>
            </a:r>
            <a:r>
              <a:rPr lang="th-TH" sz="20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การพัฒนาด้านสาธารณสุข </a:t>
            </a:r>
            <a:endParaRPr lang="th-TH" sz="2000" b="1" dirty="0" smtClean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/>
            <a:r>
              <a:rPr lang="th-TH" sz="2000" b="1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แผนงาน</a:t>
            </a:r>
            <a:r>
              <a:rPr lang="th-TH" sz="20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สาธารณสุข</a:t>
            </a:r>
            <a:endParaRPr lang="en-US" sz="2000" b="1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en-US" sz="2000" b="1" dirty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</p:txBody>
      </p:sp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744599"/>
              </p:ext>
            </p:extLst>
          </p:nvPr>
        </p:nvGraphicFramePr>
        <p:xfrm>
          <a:off x="457200" y="1622901"/>
          <a:ext cx="8229600" cy="4480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3400"/>
                <a:gridCol w="1309641"/>
                <a:gridCol w="1681168"/>
                <a:gridCol w="1062953"/>
                <a:gridCol w="857987"/>
                <a:gridCol w="1085604"/>
                <a:gridCol w="933123"/>
                <a:gridCol w="765724"/>
              </a:tblGrid>
              <a:tr h="848595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ลำดับ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โครงการพัฒนา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รายละเอียดของโครงการ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เป้าหมายที่ดำเนินการจริง (ผลผลิตของโครงการ)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ผลการดำเนินงาน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งบประมาณที่จ่าย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หน่วยดำเนินการ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</a:tr>
              <a:tr h="848595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จัดซื้อน้ำยา เคมีภัณฑ์ใช้ในการควบคุมและป้องกันโรค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จัดซื้อน้ำยาเคมีภัณฑ์ต่างๆเพื่อใช้ในการควบคุมโรคและป้องกันโรค เช่นวัคซีน น้ำยาพ่นหมอกควัน กำจัดยุง เวชภัณฑ์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.หานโพธิ์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20,000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1968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3,250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สำนักปลัด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</a:tr>
              <a:tr h="636446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2.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สำรวจจำนวนสัตว์และขึ้นทะเบียนสัตว์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สำรวจจำนวนสัตว์ตามโครงการสัตว์ปลอดโรค คนปลอดโรคจากโรคพิษสุนัขบ้า 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.หานโพธิ์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6,000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ไม่ได้ดำเนินการ</a:t>
                      </a:r>
                      <a:endParaRPr lang="en-US" sz="1000" dirty="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สำนักปลัด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</a:tr>
              <a:tr h="848595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3.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รณรงค์ป้องกันกำจัดโรคพิษสุนัขบ้าประจำปี 2562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เพื่อเป็นค่าใช้จ่ายตามโครงการรณรงค์ป้องกันกำจัดโรคพิษสุนัขบ้า ประจำปี 2562 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อบต.หานโพธ์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30,900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1968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28,710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สำนักปลัด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</a:tr>
              <a:tr h="636446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4.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อุดหนุนการดำเนินงานตามโครงการพระราชดำริด้านสาธารณสุข 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เพื่อเป็นค่าใช้จ่ายในการดำเนินงานตามโครงการพระราชดำริด้านสาธารณสุข 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อบต.หานโพธิ์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240,000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ไม่ได้ดำเนินการ</a:t>
                      </a:r>
                      <a:endParaRPr lang="en-US" sz="1000" dirty="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สำนักปลัด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</a:tr>
              <a:tr h="636446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5.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ป้องกันและแก้ไขปัญหา   ยาเสพติดในเด็กและเยาวชน 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รณรงค์และดำเนินการต่อต้านการแพร่ระบาดของยาเสพติดในโรงเรียนและชุมชน 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อบต.หานโพธิ์ 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50,000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ไม่ได้ดำเนินการ</a:t>
                      </a:r>
                      <a:endParaRPr lang="en-US" sz="1000" dirty="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9667" marR="5966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931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1981200" y="76200"/>
            <a:ext cx="48006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en-US" sz="2000" b="1" dirty="0" smtClean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pPr algn="ctr"/>
            <a:r>
              <a:rPr lang="th-TH" sz="2000" b="1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ยุทธศาสตร์</a:t>
            </a:r>
            <a:r>
              <a:rPr lang="th-TH" sz="20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การพัฒนาด้านสาธารณสุข </a:t>
            </a:r>
            <a:endParaRPr lang="th-TH" sz="2000" b="1" dirty="0" smtClean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/>
            <a:r>
              <a:rPr lang="th-TH" sz="20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แผนงานสังคมสงเคราะห์</a:t>
            </a:r>
            <a:endParaRPr lang="en-US" sz="2000" b="1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en-US" sz="2000" b="1" dirty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475346"/>
              </p:ext>
            </p:extLst>
          </p:nvPr>
        </p:nvGraphicFramePr>
        <p:xfrm>
          <a:off x="457198" y="914400"/>
          <a:ext cx="8534402" cy="22975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9811"/>
                <a:gridCol w="1345245"/>
                <a:gridCol w="1635566"/>
                <a:gridCol w="1257414"/>
                <a:gridCol w="883604"/>
                <a:gridCol w="1352431"/>
                <a:gridCol w="924653"/>
                <a:gridCol w="695678"/>
              </a:tblGrid>
              <a:tr h="689251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ลำดับ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โครงการพัฒนา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รายละเอียดของโครงการ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เป้าหมายที่ดำเนินการจริง (ผลผลิตของโครงการ)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ผลการดำเนินงาน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งบประมาณที่จ่าย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หน่วยดำเนินการ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</a:tr>
              <a:tr h="459501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สงเคราะห์เบี้ยยังชีพคนพิการ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เพื่อสงเคราะห์เบี้ยยังชีพคนพิการในเข</a:t>
                      </a: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ตอบต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.หานโพธิ์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.หานโพธิ์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3,552,000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100" dirty="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3,184,000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สำนักปลัด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</a:tr>
              <a:tr h="459501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2.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สงเคราะห์เบี้ยยังชีพผู้สูงอายุ 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เพื่อสงเคราะห์เบี้ยยังชีพผู้สูงอายุในเขต</a:t>
                      </a: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.หานโพธิ์ 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.หานโพธิ์ 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i="0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14,242,800</a:t>
                      </a:r>
                      <a:endParaRPr lang="en-US" sz="1000" b="1" i="0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100" dirty="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13,803,700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สำนักปลัด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</a:tr>
              <a:tr h="689251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3.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สงเคราะห์เบี้ยยังชีพผู้ป่วยเอดส์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เพื่อสงเคราะห์เบี้ยยังชีพผู้ป่วยเอดส์ในเข</a:t>
                      </a: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ตอบต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หานโพธิ์ 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อบต.หานโพธิ์ 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180,000</a:t>
                      </a:r>
                      <a:r>
                        <a:rPr lang="th-TH" sz="1400" b="1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</a:t>
                      </a:r>
                      <a:endParaRPr lang="en-US" sz="1000" b="1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100" dirty="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137,000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สำนักปลัด 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331" marR="60331" marT="0" marB="0"/>
                </a:tc>
              </a:tr>
            </a:tbl>
          </a:graphicData>
        </a:graphic>
      </p:graphicFrame>
      <p:sp>
        <p:nvSpPr>
          <p:cNvPr id="6" name="สี่เหลี่ยมผืนผ้ามุมมน 5"/>
          <p:cNvSpPr/>
          <p:nvPr/>
        </p:nvSpPr>
        <p:spPr>
          <a:xfrm>
            <a:off x="1752600" y="3340579"/>
            <a:ext cx="54864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en-US" sz="2000" b="1" dirty="0" smtClean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pPr algn="ctr"/>
            <a:r>
              <a:rPr lang="th-TH" sz="20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ยุทธศาสตร์การพัฒนาด้านการจัดการความปลอดภัยในชีวิตและทรัพย์สิน </a:t>
            </a:r>
            <a:endParaRPr lang="en-US" sz="2000" b="1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/>
            <a:r>
              <a:rPr lang="th-TH" sz="20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แผนงานรัก</a:t>
            </a:r>
            <a:r>
              <a:rPr lang="th-TH" sz="2000" b="1" cap="small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ษาความสงบภายใน</a:t>
            </a:r>
            <a:endParaRPr lang="en-US" sz="2000" b="1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en-US" sz="2000" b="1" dirty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</p:txBody>
      </p:sp>
      <p:graphicFrame>
        <p:nvGraphicFramePr>
          <p:cNvPr id="7" name="ตาราง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014287"/>
              </p:ext>
            </p:extLst>
          </p:nvPr>
        </p:nvGraphicFramePr>
        <p:xfrm>
          <a:off x="533400" y="4114800"/>
          <a:ext cx="8382000" cy="23881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7035"/>
                <a:gridCol w="1447926"/>
                <a:gridCol w="1696439"/>
                <a:gridCol w="906548"/>
                <a:gridCol w="878028"/>
                <a:gridCol w="1344462"/>
                <a:gridCol w="909562"/>
                <a:gridCol w="762000"/>
              </a:tblGrid>
              <a:tr h="868416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ลำดับ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061" marR="61061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โครงการพัฒนา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061" marR="61061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รายละเอียดของโครงการ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061" marR="61061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เป้าหมายที่ดำเนินการจริง (ผลผลิตของโครงการ)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061" marR="6106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061" marR="61061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ผลการดำเนินงาน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061" marR="61061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งบประมาณที่จ่าย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061" marR="61061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หน่วยดำเนินการ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061" marR="61061" marT="0" marB="0"/>
                </a:tc>
              </a:tr>
              <a:tr h="1085520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061" marR="61061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ป้องกันและบรรเทาสาธารณภัยในการช่วยเหลือบรรเทาสาธารณภัยที่เกิดขึ้น       กับประชาชนในเขตตำบลหานโพธิ์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061" marR="61061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ป้องกันและบรรเทาสาธารณภัยในการช่วยเหลือบรรเทา สาธารณภัยที่เกิดขึ้น </a:t>
                      </a: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กับ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ประชาชนในเขตตำบลหานโพธิ์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061" marR="6106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.หานโพธิ์ 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061" marR="6106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400,000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061" marR="61061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100" dirty="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1061" marR="6106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485,535.77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061" marR="6106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สำนักปลัด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061" marR="61061" marT="0" marB="0"/>
                </a:tc>
              </a:tr>
              <a:tr h="434208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2.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061" marR="61061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ป้องกันและลดอุบัติเหตุทางถนนในช่วงเทศกาลต่างๆ 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061" marR="61061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เพื่อป้องกันและลดอุบัติเหตุทางถนนในช่วงเทศกาลต่างๆ 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061" marR="6106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อบต.หานโพธิ์ </a:t>
                      </a:r>
                      <a:endParaRPr lang="en-US" sz="10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061" marR="6106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40,000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061" marR="61061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100" dirty="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1061" marR="6106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7,800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061" marR="61061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สำนักปลัด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061" marR="6106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9691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1981200" y="76200"/>
            <a:ext cx="48006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en-US" sz="2000" b="1" dirty="0" smtClean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pPr algn="ctr"/>
            <a:r>
              <a:rPr lang="th-TH" sz="20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ยุทธศาสตร์การพัฒนาด้านโครงสร้างพื้นฐานและสาธารณูปโภค </a:t>
            </a:r>
            <a:endParaRPr lang="en-US" sz="2000" b="1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/>
            <a:r>
              <a:rPr lang="th-TH" sz="20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แผนงานเคหะและชุมชน </a:t>
            </a:r>
            <a:endParaRPr lang="en-US" sz="2000" b="1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en-US" sz="2000" b="1" dirty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73060"/>
              </p:ext>
            </p:extLst>
          </p:nvPr>
        </p:nvGraphicFramePr>
        <p:xfrm>
          <a:off x="533400" y="1143000"/>
          <a:ext cx="8155600" cy="51292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3850"/>
                <a:gridCol w="1662750"/>
                <a:gridCol w="1600200"/>
                <a:gridCol w="914400"/>
                <a:gridCol w="715674"/>
                <a:gridCol w="1189326"/>
                <a:gridCol w="860939"/>
                <a:gridCol w="778461"/>
              </a:tblGrid>
              <a:tr h="862088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ลำดับ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โครงการพัฒนา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รายละเอียดของโครงการ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เป้าหมายที่ดำเนินการจริง (ผลผลิตของโครงการ)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ผลการดำเนินงาน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งบประมาณที่จ่าย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หน่วยดำเนินการ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</a:tr>
              <a:tr h="1077610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en-US" sz="13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</a:t>
                      </a:r>
                      <a:r>
                        <a:rPr lang="th-TH" sz="13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ก่อสร้าง</a:t>
                      </a: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ถนนค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สล.สายป่าช้านพโพธิ์ – ชลประทาน ม.1 ต.หานโพธิ์ อ.เขาชัยสน     จ.พัทลุง รหัสสายทางท้องถิ่น </a:t>
                      </a: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พทถ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 74-011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จ่ายเป็นค่าก่อสร้าง</a:t>
                      </a: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ถนน</a:t>
                      </a:r>
                      <a:r>
                        <a:rPr lang="en-US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</a:t>
                      </a:r>
                      <a:r>
                        <a:rPr lang="th-TH" sz="1400" dirty="0" err="1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คสล</a:t>
                      </a: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สายป่าช้านพโพธิ์ ม.1 ขนาดกว้าง 3.5 ม. ยาว 225 ม. หนา 0.15 ม. ไหล่ทางหินคลุกข้างละ 0.30 ม. 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ม.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 smtClean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497,000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แล้วเป็นไปตามวัตถุประสงค์ของโครงการ</a:t>
                      </a:r>
                      <a:endParaRPr lang="en-US" sz="1100" dirty="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 smtClean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454,000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ช่าง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</a:tr>
              <a:tr h="1336902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en-US" sz="13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</a:t>
                      </a:r>
                      <a:r>
                        <a:rPr lang="th-TH" sz="13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ก่อสร้าง</a:t>
                      </a: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ถนนค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สล.สายทางเข้าวัดแหลมดิน ม.6 ต.หานโพธิ์ อ.เขาชัยสน จ.พัทลุง รหัสสายทางท้องถิ่น </a:t>
                      </a: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พทถ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.74-057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จ่ายเป็นค่าก่อสร้างถนน </a:t>
                      </a: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คสล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.สายหนองทราย –     ทอนโดน ม.9 ต.หานโพธิ์    อ.เขาชัยสน จ.พัทลุง กว้าง 6 ม. ยาว 380 ม. หนา 0.15 ม. ไหล่ทางหินคลุกข้างละ     0.50 ม. 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ม.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6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 smtClean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497,000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ขอ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กันเงินเบิกตัดปี</a:t>
                      </a:r>
                      <a:endParaRPr lang="en-US" sz="1100" dirty="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ช่าง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</a:tr>
              <a:tr h="1077610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en-US" sz="13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</a:t>
                      </a:r>
                      <a:r>
                        <a:rPr lang="th-TH" sz="13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ปรับปรุง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ถนนสายขุนทา – หน้าเขื่อน ม.8 ต.หานโพธิ์ อ.เขาชัยสน จ.พัทลุง      รหัสสายทางท้องถิ่น     </a:t>
                      </a: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พทถ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 74-036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จ่ายเป็นค่าปรับปรุงถนนสายขุนทา – หน้าเขื่อน ม.8 ต.หานโพธิ์ อ.เขาชัยสน      จ.พัทลุง กว้าง 4 ม. ยาว 1,300 ม. หนาเฉลี่ย 0.15 ม.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ม.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8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 smtClean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487,000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แล้วเป็นไปตามวัตถุประสงค์ของโครงการ</a:t>
                      </a:r>
                      <a:endParaRPr lang="en-US" sz="1100" dirty="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 smtClean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426,000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ช่าง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1029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1981200" y="304800"/>
            <a:ext cx="48006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en-US" sz="2000" b="1" dirty="0" smtClean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pPr algn="ctr"/>
            <a:r>
              <a:rPr lang="th-TH" sz="20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ยุทธศาสตร์การพัฒนาด้านโครงสร้างพื้นฐานและสาธารณูปโภค </a:t>
            </a:r>
            <a:endParaRPr lang="en-US" sz="2000" b="1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/>
            <a:r>
              <a:rPr lang="th-TH" sz="20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แผนงานเคหะและชุมชน </a:t>
            </a:r>
            <a:endParaRPr lang="en-US" sz="2000" b="1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en-US" sz="2000" b="1" dirty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516293"/>
              </p:ext>
            </p:extLst>
          </p:nvPr>
        </p:nvGraphicFramePr>
        <p:xfrm>
          <a:off x="381000" y="1219200"/>
          <a:ext cx="8458200" cy="46846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7200"/>
                <a:gridCol w="1447800"/>
                <a:gridCol w="1676400"/>
                <a:gridCol w="1295400"/>
                <a:gridCol w="762000"/>
                <a:gridCol w="990600"/>
                <a:gridCol w="990600"/>
                <a:gridCol w="838200"/>
              </a:tblGrid>
              <a:tr h="800539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ลำดับ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โครงการพัฒนา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รายละเอียดของโครงการ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 anchor="ctr"/>
                </a:tc>
                <a:tc>
                  <a:txBody>
                    <a:bodyPr/>
                    <a:lstStyle/>
                    <a:p>
                      <a:pPr marL="0" marR="2032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endParaRPr lang="en-US" sz="800" dirty="0" smtClean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เป้าหมายที่เนิน</a:t>
                      </a: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การจริง (ผลผลิตของโครงการ)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ผลการดำเนินงาน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งบประมาณที่จ่าย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หน่วยดำเนินการ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</a:tr>
              <a:tr h="1000673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ก่อสร้าง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ระบบประปาหมู่บ้าน แบบหอถังเหล็ก บ้านไส</a:t>
                      </a: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โหนด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ม.9 ต.หานโพธิ์ </a:t>
                      </a: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อ.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เขาชัยสน จ.พัทลุง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จ่ายเป็นค่าก่อสร้างระบบประปาถังเหล็ก บ้านไส</a:t>
                      </a: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โหนด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</a:t>
                      </a: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ม. 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9 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ม.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9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494,000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ขอ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กันเงินเบิกตัดปี</a:t>
                      </a:r>
                      <a:endParaRPr lang="en-US" sz="1400" dirty="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ช่าง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</a:tr>
              <a:tr h="1323808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ก่อสร้าง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ระบบประปาหมู่บ้าน แบบหอถังเหล็ก ทรง</a:t>
                      </a: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แชมเปญ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บ้านสะทัง    ม.12 ต.หานโพธิ์ อ.เขาชัยสน จ.พัทลุง 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จ่ายเป็นค่าก่อสร้างประปาหมู่บ้าน แบบหอถังเหล็กทรง</a:t>
                      </a: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แชมเปญ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บ้านสะทัง ม. </a:t>
                      </a: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12</a:t>
                      </a:r>
                      <a:r>
                        <a:rPr lang="en-US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</a:t>
                      </a: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ต.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หานโพธิ์ อ.เขาชัยสน จ.พัทลุง 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ม.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12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994,000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ขอ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กันเงินเบิกตัดปี</a:t>
                      </a:r>
                      <a:endParaRPr lang="en-US" sz="1400" dirty="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ช่าง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</a:tr>
              <a:tr h="1400943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6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ก่อสร้าง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ถนนผิวจราจรแอสฟัลท์ติ</a:t>
                      </a: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กคอ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นกรีตสาย</a:t>
                      </a:r>
                      <a:endParaRPr lang="en-US" sz="14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บ้านพลู – ป่ากัน 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จ่ายเป็นค่าก่อสร้างผิวจราจรแอสฟัลท์ติ</a:t>
                      </a: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กคอ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นกรีตสายบ้านพลู – ป่ากัน  </a:t>
                      </a: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ต.หานโพธิ์ อ.เขาชัยสน ผิวจราจรกว้าง 6 ม. ระยะทาง 400 ม. หนา 0.05 ม. หรือ</a:t>
                      </a: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มีพท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.ไม่น้อยกว่า 2,400 ม.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ม.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2,000,000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ไม่ได้ดำเนินการ</a:t>
                      </a:r>
                      <a:endParaRPr lang="en-US" sz="1400" dirty="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</a:t>
                      </a: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จ.พท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6288" marR="5628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5222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มุมมน 4"/>
          <p:cNvSpPr/>
          <p:nvPr/>
        </p:nvSpPr>
        <p:spPr>
          <a:xfrm>
            <a:off x="1143000" y="202721"/>
            <a:ext cx="6934200" cy="76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en-US" sz="2000" b="1" dirty="0" smtClean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pPr algn="ctr"/>
            <a:r>
              <a:rPr lang="th-TH" sz="20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ยุทธศาสตร์การพัฒนาด้านการจัดการทรัพยากรธรรมชาติและสิ่งแวดล้อมเพื่อการพัฒนาที่ยั่งยืน</a:t>
            </a:r>
            <a:endParaRPr lang="en-US" sz="2000" b="1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/>
            <a:r>
              <a:rPr lang="th-TH" sz="20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แผนงานเคหะและชุมชน </a:t>
            </a:r>
            <a:endParaRPr lang="en-US" sz="2000" b="1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en-US" sz="2000" b="1" dirty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441872"/>
              </p:ext>
            </p:extLst>
          </p:nvPr>
        </p:nvGraphicFramePr>
        <p:xfrm>
          <a:off x="495300" y="1143000"/>
          <a:ext cx="8229600" cy="1280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7200"/>
                <a:gridCol w="1638300"/>
                <a:gridCol w="1326960"/>
                <a:gridCol w="1186868"/>
                <a:gridCol w="834786"/>
                <a:gridCol w="1131503"/>
                <a:gridCol w="908427"/>
                <a:gridCol w="745556"/>
              </a:tblGrid>
              <a:tr h="619236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ลำดับ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053" marR="58053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โครงการพัฒนา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053" marR="58053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รายละเอียดของโครงการ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053" marR="58053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เป้าหมายที่ดำเนินการจริง (ผลผลิตของโครงการ)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053" marR="58053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053" marR="58053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ผลการดำเนินงาน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053" marR="58053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งบประมาณที่จ่าย 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053" marR="58053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หน่วยดำเนินการ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053" marR="58053" marT="0" marB="0"/>
                </a:tc>
              </a:tr>
              <a:tr h="619236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</a:t>
                      </a:r>
                      <a:endParaRPr lang="en-US" sz="9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053" marR="58053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ฝึกอบรมการคัดแยกขยะมูลฝอย </a:t>
                      </a:r>
                      <a:endParaRPr lang="en-US" sz="9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053" marR="58053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เพื่อจ่ายเป็นค่าใช้จ่ายตามโครงการคัดแยกขยะ </a:t>
                      </a:r>
                      <a:endParaRPr lang="en-US" sz="9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053" marR="58053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ต.หานโพธิ์ </a:t>
                      </a:r>
                      <a:endParaRPr lang="en-US" sz="9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053" marR="58053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16,900</a:t>
                      </a:r>
                      <a:endParaRPr lang="en-US" sz="9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053" marR="58053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9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053" marR="58053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10,500</a:t>
                      </a:r>
                      <a:endParaRPr lang="en-US" sz="9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053" marR="58053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สำนักปลัด</a:t>
                      </a:r>
                      <a:endParaRPr lang="en-US" sz="9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053" marR="58053" marT="0" marB="0"/>
                </a:tc>
              </a:tr>
            </a:tbl>
          </a:graphicData>
        </a:graphic>
      </p:graphicFrame>
      <p:sp>
        <p:nvSpPr>
          <p:cNvPr id="7" name="สี่เหลี่ยมผืนผ้ามุมมน 6"/>
          <p:cNvSpPr/>
          <p:nvPr/>
        </p:nvSpPr>
        <p:spPr>
          <a:xfrm>
            <a:off x="1117121" y="2590800"/>
            <a:ext cx="6934200" cy="76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en-US" sz="2000" b="1" dirty="0" smtClean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pPr algn="ctr"/>
            <a:r>
              <a:rPr lang="th-TH" sz="20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ยุทธศาสตร์การพัฒนาด้านการเมืองและการบริหารจัดการที่ดี </a:t>
            </a:r>
            <a:endParaRPr lang="en-US" sz="2000" b="1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/>
            <a:r>
              <a:rPr lang="th-TH" sz="2000" b="1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แผนงาน</a:t>
            </a:r>
            <a:r>
              <a:rPr lang="th-TH" sz="20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สร้างความเข้มแข็งชุมชน</a:t>
            </a:r>
            <a:endParaRPr lang="en-US" sz="2000" b="1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en-US" sz="2000" b="1" dirty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</p:txBody>
      </p:sp>
      <p:graphicFrame>
        <p:nvGraphicFramePr>
          <p:cNvPr id="8" name="ตาราง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707216"/>
              </p:ext>
            </p:extLst>
          </p:nvPr>
        </p:nvGraphicFramePr>
        <p:xfrm>
          <a:off x="469421" y="3505200"/>
          <a:ext cx="8445979" cy="3200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3400"/>
                <a:gridCol w="1380900"/>
                <a:gridCol w="1607040"/>
                <a:gridCol w="1191240"/>
                <a:gridCol w="838620"/>
                <a:gridCol w="1284660"/>
                <a:gridCol w="848119"/>
                <a:gridCol w="762000"/>
              </a:tblGrid>
              <a:tr h="622080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ลำดับ</a:t>
                      </a:r>
                      <a:endParaRPr lang="en-US" sz="9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โครงการพัฒนา</a:t>
                      </a:r>
                      <a:endParaRPr lang="en-US" sz="9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รายละเอียดของโครงการ</a:t>
                      </a:r>
                      <a:endParaRPr lang="en-US" sz="9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เป้าหมายที่ดำเนินการจริง (ผลผลิตของโครงการ)</a:t>
                      </a:r>
                      <a:endParaRPr lang="en-US" sz="9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en-US" sz="9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ผลการดำเนินงาน</a:t>
                      </a:r>
                      <a:endParaRPr lang="en-US" sz="9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งบประมาณที่จ่าย </a:t>
                      </a:r>
                      <a:endParaRPr lang="en-US" sz="9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หน่วยดำเนินการ</a:t>
                      </a:r>
                      <a:endParaRPr lang="en-US" sz="9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</a:tr>
              <a:tr h="622080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</a:t>
                      </a:r>
                      <a:endParaRPr lang="en-US" sz="9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ศึกษาดูงานสมาชิก</a:t>
                      </a: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.ผู้บริหารพนักงานและตัวแทนชุมชนต่างๆ</a:t>
                      </a:r>
                      <a:endParaRPr lang="en-US" sz="9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เพื่อศึกษาดูงานของสมาชิก </a:t>
                      </a: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.ผู้บริหารพนักงานและตัวแทนชุมชนต่างๆ </a:t>
                      </a:r>
                      <a:endParaRPr lang="en-US" sz="9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.หานโพธิ์ </a:t>
                      </a:r>
                      <a:endParaRPr lang="en-US" sz="9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120,000</a:t>
                      </a:r>
                      <a:endParaRPr lang="en-US" sz="9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ไม่ได้ดำเนินการ</a:t>
                      </a:r>
                      <a:endParaRPr lang="en-US" sz="100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en-US" sz="9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สำนักปลัด</a:t>
                      </a:r>
                      <a:endParaRPr lang="en-US" sz="9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</a:tr>
              <a:tr h="414720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2.</a:t>
                      </a:r>
                      <a:endParaRPr lang="en-US" sz="9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รณรงค์ให้ประชาชนไปใช้สิทธิ์เลือกตั้ง</a:t>
                      </a:r>
                      <a:endParaRPr lang="en-US" sz="9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เพื่อเป็นค่าใช้จ่ายในการเลือกตั้งทั่วไปและเลือกตั้ง</a:t>
                      </a: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ซ่อมส.อบต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</a:t>
                      </a:r>
                      <a:endParaRPr lang="en-US" sz="9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.หานโพธิ์</a:t>
                      </a:r>
                      <a:endParaRPr lang="en-US" sz="9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500,000</a:t>
                      </a:r>
                      <a:endParaRPr lang="en-US" sz="9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ไม่ได้ดำเนินการ</a:t>
                      </a:r>
                      <a:endParaRPr lang="en-US" sz="1000" dirty="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en-US" sz="9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สำนักปลัด</a:t>
                      </a:r>
                      <a:endParaRPr lang="en-US" sz="9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</a:tr>
              <a:tr h="622080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3.</a:t>
                      </a:r>
                      <a:endParaRPr lang="en-US" sz="9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ฝึกอบรมและสัมมนาพัฒนาศักยภาพของพนักงานส่วนตำบลและลูกจ้าง</a:t>
                      </a:r>
                      <a:endParaRPr lang="en-US" sz="9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เพื่อฝึกอบรมและสัมมนาพัฒนาศักยภาพของพนักงานส่วนตำบลและลูกจ้างของ</a:t>
                      </a:r>
                      <a:r>
                        <a:rPr lang="th-TH" sz="1400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.หานโพธิ์ </a:t>
                      </a:r>
                      <a:endParaRPr lang="en-US" sz="9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อบต.หานโพธิ์</a:t>
                      </a:r>
                      <a:endParaRPr lang="en-US" sz="9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390,000</a:t>
                      </a:r>
                      <a:endParaRPr lang="en-US" sz="9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000" dirty="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362,823.12</a:t>
                      </a:r>
                      <a:endParaRPr lang="en-US" sz="9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สำนักปลัด</a:t>
                      </a:r>
                      <a:endParaRPr lang="en-US" sz="9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</a:tr>
              <a:tr h="414720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4.</a:t>
                      </a:r>
                      <a:endParaRPr lang="en-US" sz="9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ค่าใช้จ่ายในการจัดทำเวทีประชาคม </a:t>
                      </a:r>
                      <a:endParaRPr lang="en-US" sz="9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เพื่อจัดทำเวทีประชาคมจัดทำแผนพัฒนาท้องถิ่น </a:t>
                      </a:r>
                      <a:endParaRPr lang="en-US" sz="9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อบต.หานโพธิ์</a:t>
                      </a:r>
                      <a:endParaRPr lang="en-US" sz="9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20,000</a:t>
                      </a:r>
                      <a:endParaRPr lang="en-US" sz="9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000" dirty="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2,930</a:t>
                      </a:r>
                      <a:endParaRPr lang="en-US" sz="9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สำนักปลัด</a:t>
                      </a:r>
                      <a:endParaRPr lang="en-US" sz="9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8320" marR="5832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7207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1981200" y="304800"/>
            <a:ext cx="4800600" cy="76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แผนงาน</a:t>
            </a:r>
            <a:r>
              <a:rPr lang="th-TH" sz="20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บริหารงานทั่วไป </a:t>
            </a:r>
            <a:endParaRPr lang="en-US" sz="2000" b="1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005096"/>
              </p:ext>
            </p:extLst>
          </p:nvPr>
        </p:nvGraphicFramePr>
        <p:xfrm>
          <a:off x="533400" y="1447800"/>
          <a:ext cx="8229601" cy="23637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7938"/>
                <a:gridCol w="1453749"/>
                <a:gridCol w="1613513"/>
                <a:gridCol w="992018"/>
                <a:gridCol w="879841"/>
                <a:gridCol w="1110990"/>
                <a:gridCol w="956324"/>
                <a:gridCol w="785228"/>
              </a:tblGrid>
              <a:tr h="870210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ลำดับ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187" marR="61187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โครงการพัฒนา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187" marR="61187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รายละเอียดของโครงการ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187" marR="61187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เป้าหมายที่ดำเนินการจริง (ผลผลิตของโครงการ)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ผลการดำเนินงาน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187" marR="61187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งบประมาณที่จ่าย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187" marR="61187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หน่วยดำเนินการ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187" marR="61187" marT="0" marB="0"/>
                </a:tc>
              </a:tr>
              <a:tr h="1305314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en-US" sz="13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</a:t>
                      </a:r>
                      <a:r>
                        <a:rPr lang="th-TH" sz="13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จัดทำ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แผนที่ภาษีและจัดทำทะเบียนทรัพย์สินหรือปรับปรุงระบบเทคโนโลยีสารสนเทศ เพื่อการเพิ่มประสิทธิภาพงานด้านการจัดเก็บภาษี 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955" algn="thaiDi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จัดทำ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แผนที่ภาษี และจัดทำทะเบียนทรัพย์สินหรือปรับปรุงระบบเทคโนโลยีสารสนเทศ เพื่อการเพิ่มประสิทธิภาพงานด้านการจัดเก็บภาษี 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err="1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</a:t>
                      </a: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หานโพธิ์ 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 smtClean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100,000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ไม่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มีการดำเนินการ</a:t>
                      </a:r>
                      <a:endParaRPr lang="en-US" sz="1100" dirty="0"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</a:t>
                      </a: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คลัง 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1187" marR="6118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76858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1143000" y="202720"/>
            <a:ext cx="7162800" cy="101647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en-US" sz="1000" b="1" dirty="0" smtClean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pPr algn="ctr"/>
            <a:r>
              <a:rPr lang="th-TH" sz="20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ผลของการนำแผนพัฒนาท้องถิ่น (พ.ศ. 2561-2565)  ไปสู่การปฏิบัติที่บริหารส่วนตำบลหานโพธิ์ ดำเนินการโดยจัดซื้อ จัดหา (แบบ ผ.08)</a:t>
            </a:r>
            <a:endParaRPr lang="en-US" sz="2000" b="1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90969"/>
              </p:ext>
            </p:extLst>
          </p:nvPr>
        </p:nvGraphicFramePr>
        <p:xfrm>
          <a:off x="457200" y="1447800"/>
          <a:ext cx="8213970" cy="45259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5585"/>
                <a:gridCol w="1150815"/>
                <a:gridCol w="1143000"/>
                <a:gridCol w="1295400"/>
                <a:gridCol w="894403"/>
                <a:gridCol w="1196596"/>
                <a:gridCol w="1053476"/>
                <a:gridCol w="954695"/>
              </a:tblGrid>
              <a:tr h="431044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ลำดับ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โครงการ/กิจกรรม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รายละเอียดของโครงการ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/</a:t>
                      </a: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กิจกรรม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ผลการดำเนินงาน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งบประมาณที่จ่าย 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หน่วยดำเนินการ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</a:tr>
              <a:tr h="862088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แผนงานบริหารทั่วไป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จัดซื้อครุภัณฑ์คอมพิวเตอร์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เพื่อจ่ายเป็นค่าจัดซื้อเครื่องพิมพ์ชนิดฉีดหมึกจำนวน   1 เครื่องๆละ 7,900 บาท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7,900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40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7,850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สำนักปลัด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</a:tr>
              <a:tr h="646566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แผนงานบริหารทั่วไป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จัดซื้อครุภัณฑ์คอมพิวเตอร์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เพื่อจ่ายเป็นค่าจัดซื้อเครื่องพิมพ์เลเซอร์ขาวดำ จำนวน     1 ตัว 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2,600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2,550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สำนักปลัด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</a:tr>
              <a:tr h="646566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แผนงานบริหารทั่วไป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จัดซื้อครุภัณฑ์สำนักงาน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เพื่อจ่ายเป็นค่าจัดซื้อเก้าอี้สำนักงาน จำนวน 1 ตัวๆละ 2,990 บาท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2,990 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2,990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สำนักปลัด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</a:tr>
              <a:tr h="646566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แผนงานบริหารทั่วไป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จัดซื้อครุภัณฑ์คอมพิวเตอร์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เพื่อจ่ายเป็นค่าจัดซื้อเครื่องพิมพ์เลเซอร์ขาวดำ จำนวน   1 ตัว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2,600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2,550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กองคลัง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</a:tr>
              <a:tr h="646566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แผนงานบริหารทั่วไป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จัดซื้อครุภัณฑ์สำนักงาน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เพื่อจ่ายเป็นค่าจัดซื้อเก้าอี้สำนักงาน จำนวน 1 ตัว 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2,990 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2,990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กองคลัง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</a:tr>
              <a:tr h="646566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6.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แผนงานบริหารทั่วไป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95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จัดซื้อครุภัณฑ์สำนักงาน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เก้าอี้สำนักงาน สำหรับผู้บริหาร จำนวน 1 ตัว</a:t>
                      </a:r>
                      <a:endParaRPr lang="en-US" sz="140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2032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5,700 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4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5,700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กองคลัง</a:t>
                      </a:r>
                      <a:endParaRPr lang="en-US" sz="14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66458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1143000" y="202720"/>
            <a:ext cx="7162800" cy="101647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en-US" sz="1000" b="1" dirty="0" smtClean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pPr algn="ctr"/>
            <a:r>
              <a:rPr lang="th-TH" sz="20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ผลของการนำแผนพัฒนาท้องถิ่น (พ.ศ. 2561-2565)  ไปสู่การปฏิบัติที่บริหารส่วนตำบลหานโพธิ์ ดำเนินการโดยจัดซื้อ จัดหา (แบบ ผ.08)</a:t>
            </a:r>
            <a:endParaRPr lang="en-US" sz="2000" b="1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067311"/>
              </p:ext>
            </p:extLst>
          </p:nvPr>
        </p:nvGraphicFramePr>
        <p:xfrm>
          <a:off x="457200" y="1371600"/>
          <a:ext cx="8077200" cy="49967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3400"/>
                <a:gridCol w="858863"/>
                <a:gridCol w="1122337"/>
                <a:gridCol w="1371600"/>
                <a:gridCol w="838200"/>
                <a:gridCol w="1066800"/>
                <a:gridCol w="1143000"/>
                <a:gridCol w="1143000"/>
              </a:tblGrid>
              <a:tr h="377164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ลำดับ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โครงการ/กิจกรรม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รายละเอียดของโครงการ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/</a:t>
                      </a: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กิจกรรม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ผลการดำเนินงาน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งบประมาณที่จ่าย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หน่วยดำเนินการ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</a:tr>
              <a:tr h="754327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7.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แผนงานบริหารทั่วไป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จัดซื้อครุภัณฑ์สำนักงาน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32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เพื่อจ่ายเป็นค่าจัดซื้อโต๊ะสำนักงานจำนวน 1 ตัวๆละ 6,900 บาท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6,900 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 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6,900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กองคลัง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</a:tr>
              <a:tr h="942909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8.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แผนงานการเคหะชุมชน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จัดซื้อครุภัณฑ์การเกษตร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32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เพื่อจ่ายเป็นค่าจัดซื้อเครื่องสูบน้ำแบบ    </a:t>
                      </a:r>
                      <a:r>
                        <a:rPr lang="th-TH" sz="1400" dirty="0" err="1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ซับเมิส</a:t>
                      </a: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ซิ</a:t>
                      </a:r>
                      <a:r>
                        <a:rPr lang="th-TH" sz="1400" dirty="0" err="1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เบิ้ล</a:t>
                      </a: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ขนาด 1.5 แรงม้า จำนวน 12 เครื่องๆละ 17,000 บาท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204,000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 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133,000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กองช่าง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</a:tr>
              <a:tr h="942909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9. 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แผนงานการเคหะชุมชน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จัดซื้อครุภัณฑ์การเกษตร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32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เพื่อจ่ายเป็นค่าจัดซื้อเครื่องสูบน้ำแบบหอยโข่ง ขนาด 3 แรงม้า จำนวน   6 เครื่องๆละ 11,500 บาท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69,000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33,200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กองช่าง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</a:tr>
              <a:tr h="754327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10.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แผนงานการเคหะชุมชน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จัดซื้อครุภัณฑ์โฆษณาและเผยแพร่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32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เพื่อจ่ายเป็นค่าจัดซื้อกล้องถ่ายภาพระบบดิจิตอล จำนวน 2 เครื่องๆละ 13,600 บาท 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27,200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13,500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กองช่าง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</a:tr>
              <a:tr h="754327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11.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แผนงานการเคหะชุมชน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จัดซื้อครุภัณฑ์สำรวจ 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เพื่อจ่ายเป็นค่าจัดซื้อเวอร์เนียร์คาลิเปอร์ แบบเข็ม ขนาด 6 นิ้ว จำนวน 2 เครื่องๆละ 2,330 บาท 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4,660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ไม่ได้ดำเนินการ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กองช่าง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53039" marR="5303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9856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1143000" y="202720"/>
            <a:ext cx="7162800" cy="101647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en-US" sz="1000" b="1" dirty="0" smtClean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pPr algn="ctr"/>
            <a:r>
              <a:rPr lang="th-TH" sz="20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ผลของการนำแผนพัฒนาท้องถิ่น (พ.ศ. 2561-2565)  ไปสู่การปฏิบัติที่บริหารส่วนตำบลหานโพธิ์ ดำเนินการโดยจัดซื้อ จัดหา (แบบ ผ.08)</a:t>
            </a:r>
            <a:endParaRPr lang="en-US" sz="2000" b="1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190323"/>
              </p:ext>
            </p:extLst>
          </p:nvPr>
        </p:nvGraphicFramePr>
        <p:xfrm>
          <a:off x="457200" y="1612351"/>
          <a:ext cx="8229600" cy="45016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3400"/>
                <a:gridCol w="1049215"/>
                <a:gridCol w="1108110"/>
                <a:gridCol w="1345363"/>
                <a:gridCol w="1025490"/>
                <a:gridCol w="1031631"/>
                <a:gridCol w="1108110"/>
                <a:gridCol w="1028281"/>
              </a:tblGrid>
              <a:tr h="428730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ลำดับ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โครงการ/กิจกรรม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รายละเอียดของโครงการ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/</a:t>
                      </a: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กิจกรรม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ผลการดำเนินงาน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งบประมาณที่จ่าย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หน่วยดำเนินการ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</a:tr>
              <a:tr h="857459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12.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แผนงานการเคหะชุมชน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จัดซื้อครุภัณฑ์คอมพิวเตอร์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เพื่อจ่ายเป็นค่าจัดซื้อคอมพิวเตอร์สำหรับงานประมวลผล แบบที่ 1 จำนวน 1 เครื่อง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C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22,000</a:t>
                      </a:r>
                      <a:endParaRPr lang="en-US" sz="1000" b="1" dirty="0">
                        <a:solidFill>
                          <a:srgbClr val="C0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ไม่ได้ดำเนินการ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กองช่าง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</a:tr>
              <a:tr h="857459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13.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แผนงานการเคหะชุมชน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จัดซื้อครุภัณฑ์คอมพิวเตอร์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เพื่อจ่ายเป็นค่าจัดซื้อคอมพิวเตอร์</a:t>
                      </a:r>
                      <a:r>
                        <a:rPr lang="th-TH" sz="1400" dirty="0" err="1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โน้ตบุ๊ค</a:t>
                      </a: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สำหรับงานประมวลผล จำนวน 1 เครื่อง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21,000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20,890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กองช่าง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</a:tr>
              <a:tr h="643094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14.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แผนงานการเคหะชุมชน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จัดซื้อครุภัณฑ์คอมพิวเตอร์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เพื่อจ่ายเป็นค่าจัดซื้อคอมพิวเตอร์ชนิดเลเซอร์ขาวดำ จำนวน 1 เครื่อง 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7,900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ไม่ได้ดำเนินการ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กองช่าง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</a:tr>
              <a:tr h="857459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15.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แผนงานการเคหะชุมชน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จัดซื้อครุภัณฑ์คอมพิวเตอร์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เพื่อจ่ายเป็นค่าจัดซื้อเครื่องสำรองไฟ จำนวน 3 เครื่องๆละ 2,500 บาท 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7,500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7,050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กองช่าง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</a:tr>
              <a:tr h="857459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16.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แผนงานการเคหะชุมชน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จัดซื้อครุภัณฑ์คอมพิวเตอร์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เพื่อจ่ายเป็นค่าจัดซื้อเก้าอี้สำนักงาน จำนวน 2 ตัวๆละ 2,990 บาท 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5,980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5,980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กองช่าง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37290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1143000" y="202720"/>
            <a:ext cx="7162800" cy="101647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en-US" sz="1000" b="1" dirty="0" smtClean="0">
              <a:solidFill>
                <a:srgbClr val="0000FF"/>
              </a:solidFill>
              <a:latin typeface="TH NiramitIT๙" pitchFamily="2" charset="-34"/>
              <a:cs typeface="TH NiramitIT๙" pitchFamily="2" charset="-34"/>
            </a:endParaRPr>
          </a:p>
          <a:p>
            <a:pPr algn="ctr"/>
            <a:r>
              <a:rPr lang="th-TH" sz="20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ผลของการนำแผนพัฒนาท้องถิ่น (พ.ศ. 2561-2565)  ไปสู่การปฏิบัติที่บริหารส่วนตำบลหานโพธิ์ ดำเนินการโดยจัดซื้อ จัดหา (แบบ ผ.08)</a:t>
            </a:r>
            <a:endParaRPr lang="en-US" sz="2000" b="1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64992"/>
              </p:ext>
            </p:extLst>
          </p:nvPr>
        </p:nvGraphicFramePr>
        <p:xfrm>
          <a:off x="457200" y="1719533"/>
          <a:ext cx="8229600" cy="42822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3400"/>
                <a:gridCol w="1049215"/>
                <a:gridCol w="1108110"/>
                <a:gridCol w="1345363"/>
                <a:gridCol w="1025490"/>
                <a:gridCol w="1031631"/>
                <a:gridCol w="1108110"/>
                <a:gridCol w="1028281"/>
              </a:tblGrid>
              <a:tr h="428730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ลำดับ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 anchor="ctr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โครงการ/กิจกรรม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รายละเอียดของโครงการ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/</a:t>
                      </a: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กิจกรรม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ผลการดำเนินงาน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งบประมาณที่จ่าย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 anchor="ctr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หน่วยดำเนินการ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</a:tr>
              <a:tr h="1052137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17.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แผนงานการศึกษา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จัดซื้อครุภัณฑ์สำนักงาน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เพื่อจ่ายเป็นค่าจัดซื้อตู้เก็บเอกสาร ให้กับศูนย์พัฒนาเด็กเล็ก ขนาด 4 ชั้น 40 ช่อง จำนวน 6 ชุดๆละ 7,500 บาท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45,000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45,000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กองการศึกษาฯ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</a:tr>
              <a:tr h="1071824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18.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แผนงานการศึกษา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จัดซื้อครุภัณฑ์สำนักงาน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เพื่อจ่ายเป็นค่าจัดซื้อเก้าอี้สำนักงาน จำนวน 4 ตัวๆละ 2,990  บาท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11,960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11,960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กองการศึกษาฯ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</a:tr>
              <a:tr h="1071824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19.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แผนงานการศึกษา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จัดซื้อครุภัณฑ์คอมพิวเตอร์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เพื่อจ่ายเป็นค่าจัดซื้อเครื่องพิมพ์ชนิดเลเซอร์ แบบสี จำนวน 1 เครื่อง 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10,000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ดำเนินการแล้วเป็นไปตามวัตถุประสงค์ของโครงการ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9,950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กองการศึกษาฯ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</a:tr>
              <a:tr h="643094"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3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20.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แผนงานการศึกษา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95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1680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จัดซื้อครุภัณฑ์ไฟฟ้าและวิทยุ 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เพื่อจ่ายเป็นค่าจัดซื้อโทรทัศน์แอลอีดี ทีวี จำนวน 1 เครื่อง 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315" algn="l"/>
                          <a:tab pos="1170305" algn="l"/>
                          <a:tab pos="1440180" algn="l"/>
                        </a:tabLst>
                      </a:pPr>
                      <a:r>
                        <a:rPr lang="th-TH" sz="1400" b="1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20,400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1968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ไม่ได้ดำเนินการ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  <a:tc>
                  <a:txBody>
                    <a:bodyPr/>
                    <a:lstStyle/>
                    <a:p>
                      <a:pPr marL="0" marR="2032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742950" algn="l"/>
                          <a:tab pos="1170305" algn="l"/>
                          <a:tab pos="144018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กองการศึกษาฯ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290" marR="6029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94287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1828800" y="152400"/>
            <a:ext cx="5410200" cy="76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สรุปผล</a:t>
            </a:r>
            <a:r>
              <a:rPr lang="th-TH" sz="24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การพัฒนาท้องถิ่นในภาพรวม</a:t>
            </a:r>
            <a:endParaRPr lang="en-US" sz="2400" b="1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5472674"/>
              </p:ext>
            </p:extLst>
          </p:nvPr>
        </p:nvGraphicFramePr>
        <p:xfrm>
          <a:off x="533400" y="1143001"/>
          <a:ext cx="7772400" cy="49831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60843"/>
                <a:gridCol w="953957"/>
                <a:gridCol w="609600"/>
                <a:gridCol w="838200"/>
                <a:gridCol w="1066800"/>
                <a:gridCol w="1143000"/>
              </a:tblGrid>
              <a:tr h="672722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282065" algn="l"/>
                          <a:tab pos="1371600" algn="l"/>
                        </a:tabLst>
                      </a:pPr>
                      <a:endParaRPr lang="en-US" sz="1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282065" algn="l"/>
                          <a:tab pos="1371600" algn="l"/>
                        </a:tabLst>
                      </a:pPr>
                      <a:endParaRPr lang="en-US" sz="1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282065" algn="l"/>
                          <a:tab pos="1371600" algn="l"/>
                        </a:tabLst>
                      </a:pPr>
                      <a:endParaRPr lang="en-US" sz="1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282065" algn="l"/>
                          <a:tab pos="1371600" algn="l"/>
                        </a:tabLst>
                      </a:pPr>
                      <a:r>
                        <a:rPr lang="th-TH" sz="1400" dirty="0" smtClean="0">
                          <a:solidFill>
                            <a:schemeClr val="tx1"/>
                          </a:solidFill>
                          <a:effectLst/>
                        </a:rPr>
                        <a:t>ยุทธศาสตร์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44930" algn="l"/>
                          <a:tab pos="153035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</a:rPr>
                        <a:t>แนวทางการพัฒนา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44930" algn="l"/>
                          <a:tab pos="1530350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0616" marR="60616" marT="0" marB="0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จำนวนโครงการ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r>
                        <a:rPr lang="th-TH" sz="140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776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จำนวนโครงการที่ปรากฏอยู่ในแผนพัฒนา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จำนวนโครงที่ได้ปฏิบัติ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จำนวนโครงการดำเนินการ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งบประมาณที่ตั้งจ่าย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งบประมาณที่เบิกจ่ายจริง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</a:tr>
              <a:tr h="3017308"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US" sz="1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</a:t>
                      </a:r>
                      <a:r>
                        <a:rPr lang="th-TH" sz="1400" dirty="0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การ</a:t>
                      </a: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พัฒนาด้านเศรษฐกิจ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2.</a:t>
                      </a:r>
                      <a:r>
                        <a:rPr lang="th-TH" sz="1400" dirty="0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การ</a:t>
                      </a: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พัฒนาด้านขีดความสามารถด้านการเกษตร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3. </a:t>
                      </a:r>
                      <a:r>
                        <a:rPr lang="th-TH" sz="1400" dirty="0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ด้าน</a:t>
                      </a: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การศึกษา ศาสนาวัฒนธรรมและภูมิปัญญาท้องถิ่น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4. </a:t>
                      </a:r>
                      <a:r>
                        <a:rPr lang="th-TH" sz="1400" dirty="0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ด้านสาธารณสุข</a:t>
                      </a:r>
                      <a:endParaRPr lang="en-US" sz="1000" dirty="0" smtClean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5.</a:t>
                      </a:r>
                      <a:r>
                        <a:rPr lang="th-TH" sz="1400" dirty="0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ด้าน</a:t>
                      </a: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ความปลอดภัยในชีวิตและทรัพย์สิน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6. </a:t>
                      </a:r>
                      <a:r>
                        <a:rPr lang="th-TH" sz="1400" dirty="0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ด้าน</a:t>
                      </a: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โครงสร้างพื้นฐานและสาธารณูปโภค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7. </a:t>
                      </a:r>
                      <a:r>
                        <a:rPr lang="th-TH" sz="1400" dirty="0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ด้าน</a:t>
                      </a: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ทรัพยากรธรรมชาติและสิ่งแวดล้อม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0340" algn="l"/>
                          <a:tab pos="360045" algn="l"/>
                          <a:tab pos="450215" algn="l"/>
                          <a:tab pos="1344930" algn="l"/>
                          <a:tab pos="1530350" algn="l"/>
                        </a:tabLs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8.</a:t>
                      </a:r>
                      <a:r>
                        <a:rPr lang="th-TH" sz="1400" dirty="0" smtClean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ด้าน</a:t>
                      </a:r>
                      <a:r>
                        <a:rPr lang="th-TH" sz="1400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การเมืองและการบริหารจัดการที่ดี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en-US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21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en-US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15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37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7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en-US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18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en-US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10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en-US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8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6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en-US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en-US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en-US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en-US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9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en-US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en-US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8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en-US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en-US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6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en-US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en-US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80,500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10,500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r>
                        <a:rPr lang="en-US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4,674,017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r>
                        <a:rPr lang="en-US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18,321,700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440,000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5,119,000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16,900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1,130,000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endParaRPr lang="en-US" sz="1400" dirty="0" smtClean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r>
                        <a:rPr lang="th-TH" sz="1400" dirty="0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56,540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10,500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r>
                        <a:rPr lang="en-US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3,888,066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r>
                        <a:rPr lang="en-US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17,156,660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7,800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880,000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10,500</a:t>
                      </a:r>
                      <a:endParaRPr lang="en-US" sz="1000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r>
                        <a:rPr lang="th-TH" sz="14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365,753.12</a:t>
                      </a:r>
                      <a:endParaRPr lang="en-US" sz="10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</a:tr>
              <a:tr h="21552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44930" algn="l"/>
                          <a:tab pos="1530350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</a:rPr>
                        <a:t>รวม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12065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111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12065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37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12065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260475" algn="l"/>
                          <a:tab pos="1330325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35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29,792,617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450215" algn="l"/>
                          <a:tab pos="900430" algn="l"/>
                          <a:tab pos="1170305" algn="l"/>
                          <a:tab pos="1440180" algn="l"/>
                          <a:tab pos="15303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22,375,819.12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0616" marR="6061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86687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1828800" y="152400"/>
            <a:ext cx="5410200" cy="76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สรุปผล</a:t>
            </a:r>
            <a:r>
              <a:rPr lang="th-TH" sz="24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การพัฒนาท้องถิ่นในภาพรวม</a:t>
            </a:r>
            <a:endParaRPr lang="en-US" sz="2400" b="1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7" name="ตาราง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118365"/>
              </p:ext>
            </p:extLst>
          </p:nvPr>
        </p:nvGraphicFramePr>
        <p:xfrm>
          <a:off x="1255077" y="2362200"/>
          <a:ext cx="6557646" cy="15457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21138"/>
                <a:gridCol w="922227"/>
                <a:gridCol w="789243"/>
                <a:gridCol w="872126"/>
                <a:gridCol w="876456"/>
                <a:gridCol w="876456"/>
              </a:tblGrid>
              <a:tr h="11874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720090" algn="l"/>
                          <a:tab pos="900430" algn="l"/>
                          <a:tab pos="990600" algn="l"/>
                          <a:tab pos="1350645" algn="l"/>
                          <a:tab pos="1800225" algn="l"/>
                        </a:tabLst>
                      </a:pPr>
                      <a:r>
                        <a:rPr lang="th-TH" sz="1600" b="1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รายการ</a:t>
                      </a:r>
                      <a:endParaRPr lang="en-US" sz="1100" b="1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720090" algn="l"/>
                          <a:tab pos="900430" algn="l"/>
                          <a:tab pos="990600" algn="l"/>
                          <a:tab pos="1350645" algn="l"/>
                          <a:tab pos="1800225" algn="l"/>
                        </a:tabLst>
                      </a:pPr>
                      <a:r>
                        <a:rPr lang="th-TH" sz="1400" b="1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จำนวนโครงการ</a:t>
                      </a:r>
                      <a:endParaRPr lang="en-US" sz="1400" b="1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720090" algn="l"/>
                          <a:tab pos="900430" algn="l"/>
                          <a:tab pos="990600" algn="l"/>
                          <a:tab pos="1350645" algn="l"/>
                          <a:tab pos="1800225" algn="l"/>
                        </a:tabLst>
                      </a:pPr>
                      <a:r>
                        <a:rPr lang="th-TH" sz="1400" b="1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en-US" sz="1400" b="1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816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จำนวนโครงการที่ปรากฏอยู่ในแผนพัฒนา</a:t>
                      </a:r>
                      <a:endParaRPr lang="en-US" sz="1400" b="1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จำนวนโครงการที่ปฏิบัติได้</a:t>
                      </a:r>
                      <a:endParaRPr lang="en-US" sz="1400" b="1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จำนวนโครงการที่ดำเนินการ</a:t>
                      </a:r>
                      <a:endParaRPr lang="en-US" sz="1400" b="1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งบประมาณที่ตั้งจ่าย</a:t>
                      </a:r>
                      <a:endParaRPr lang="en-US" sz="1400" b="1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90600" algn="l"/>
                          <a:tab pos="1350645" algn="l"/>
                          <a:tab pos="1800225" algn="l"/>
                        </a:tabLst>
                      </a:pPr>
                      <a:r>
                        <a:rPr lang="th-TH" sz="1400" b="1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งบประมาณที่เบิกจ่ายจริง</a:t>
                      </a:r>
                      <a:endParaRPr lang="en-US" sz="1400" b="1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48920">
                <a:tc>
                  <a:txBody>
                    <a:bodyPr/>
                    <a:lstStyle/>
                    <a:p>
                      <a:pPr marL="0" marR="0" algn="thaiDi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720090" algn="l"/>
                          <a:tab pos="900430" algn="l"/>
                          <a:tab pos="990600" algn="l"/>
                          <a:tab pos="1350645" algn="l"/>
                          <a:tab pos="1800225" algn="l"/>
                        </a:tabLst>
                      </a:pPr>
                      <a:r>
                        <a:rPr lang="th-TH" sz="16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ครุภัณฑ์</a:t>
                      </a:r>
                      <a:endParaRPr lang="en-US" sz="11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720090" algn="l"/>
                          <a:tab pos="900430" algn="l"/>
                          <a:tab pos="990600" algn="l"/>
                          <a:tab pos="1350645" algn="l"/>
                          <a:tab pos="1800225" algn="l"/>
                        </a:tabLst>
                      </a:pPr>
                      <a:r>
                        <a:rPr lang="th-TH" sz="16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20</a:t>
                      </a:r>
                      <a:endParaRPr lang="en-US" sz="11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720090" algn="l"/>
                          <a:tab pos="900430" algn="l"/>
                          <a:tab pos="990600" algn="l"/>
                          <a:tab pos="1350645" algn="l"/>
                          <a:tab pos="1800225" algn="l"/>
                        </a:tabLst>
                      </a:pPr>
                      <a:r>
                        <a:rPr lang="th-TH" sz="16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20</a:t>
                      </a:r>
                      <a:endParaRPr lang="en-US" sz="11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720090" algn="l"/>
                          <a:tab pos="900430" algn="l"/>
                          <a:tab pos="990600" algn="l"/>
                          <a:tab pos="1350645" algn="l"/>
                          <a:tab pos="1800225" algn="l"/>
                        </a:tabLst>
                      </a:pPr>
                      <a:r>
                        <a:rPr lang="th-TH" sz="1600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16</a:t>
                      </a:r>
                      <a:endParaRPr lang="en-US" sz="1100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720090" algn="l"/>
                          <a:tab pos="900430" algn="l"/>
                          <a:tab pos="990600" algn="l"/>
                          <a:tab pos="1350645" algn="l"/>
                          <a:tab pos="1800225" algn="l"/>
                        </a:tabLst>
                      </a:pPr>
                      <a:r>
                        <a:rPr lang="th-TH" sz="16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488,280</a:t>
                      </a:r>
                      <a:endParaRPr lang="en-US" sz="11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720090" algn="l"/>
                          <a:tab pos="900430" algn="l"/>
                          <a:tab pos="990600" algn="l"/>
                          <a:tab pos="1350645" algn="l"/>
                          <a:tab pos="1800225" algn="l"/>
                        </a:tabLst>
                      </a:pPr>
                      <a:r>
                        <a:rPr lang="th-TH" sz="160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312,060</a:t>
                      </a:r>
                      <a:endParaRPr lang="en-US" sz="110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8580" marR="68580" marT="0" marB="0"/>
                </a:tc>
              </a:tr>
              <a:tr h="226695">
                <a:tc>
                  <a:txBody>
                    <a:bodyPr/>
                    <a:lstStyle/>
                    <a:p>
                      <a:pPr marL="0" marR="0" algn="thaiDi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720090" algn="l"/>
                          <a:tab pos="900430" algn="l"/>
                          <a:tab pos="990600" algn="l"/>
                          <a:tab pos="1350645" algn="l"/>
                          <a:tab pos="1800225" algn="l"/>
                        </a:tabLst>
                      </a:pPr>
                      <a:r>
                        <a:rPr lang="th-TH" sz="1600" b="1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รวม</a:t>
                      </a:r>
                      <a:endParaRPr lang="en-US" sz="1100" b="1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720090" algn="l"/>
                          <a:tab pos="900430" algn="l"/>
                          <a:tab pos="990600" algn="l"/>
                          <a:tab pos="1350645" algn="l"/>
                          <a:tab pos="1800225" algn="l"/>
                        </a:tabLst>
                      </a:pPr>
                      <a:r>
                        <a:rPr lang="th-TH" sz="1600" b="1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20</a:t>
                      </a:r>
                      <a:endParaRPr lang="en-US" sz="1100" b="1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720090" algn="l"/>
                          <a:tab pos="900430" algn="l"/>
                          <a:tab pos="990600" algn="l"/>
                          <a:tab pos="1350645" algn="l"/>
                          <a:tab pos="1800225" algn="l"/>
                        </a:tabLst>
                      </a:pPr>
                      <a:r>
                        <a:rPr lang="th-TH" sz="1600" b="1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20</a:t>
                      </a:r>
                      <a:endParaRPr lang="en-US" sz="1100" b="1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720090" algn="l"/>
                          <a:tab pos="900430" algn="l"/>
                          <a:tab pos="990600" algn="l"/>
                          <a:tab pos="1350645" algn="l"/>
                          <a:tab pos="1800225" algn="l"/>
                        </a:tabLst>
                      </a:pPr>
                      <a:r>
                        <a:rPr lang="th-TH" sz="1600" b="1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16</a:t>
                      </a:r>
                      <a:endParaRPr lang="en-US" sz="1100" b="1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720090" algn="l"/>
                          <a:tab pos="900430" algn="l"/>
                          <a:tab pos="990600" algn="l"/>
                          <a:tab pos="1350645" algn="l"/>
                          <a:tab pos="1800225" algn="l"/>
                        </a:tabLst>
                      </a:pPr>
                      <a:r>
                        <a:rPr lang="th-TH" sz="1600" b="1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488,280</a:t>
                      </a:r>
                      <a:endParaRPr lang="en-US" sz="1100" b="1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720090" algn="l"/>
                          <a:tab pos="900430" algn="l"/>
                          <a:tab pos="990600" algn="l"/>
                          <a:tab pos="1350645" algn="l"/>
                          <a:tab pos="1800225" algn="l"/>
                        </a:tabLst>
                      </a:pPr>
                      <a:r>
                        <a:rPr lang="th-TH" sz="1600" b="1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312,060</a:t>
                      </a:r>
                      <a:endParaRPr lang="en-US" sz="1100" b="1" dirty="0">
                        <a:effectLst/>
                        <a:latin typeface="TH SarabunIT๙" pitchFamily="34" charset="-34"/>
                        <a:ea typeface="Calibri"/>
                        <a:cs typeface="TH SarabunIT๙" pitchFamily="34" charset="-34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สี่เหลี่ยมผืนผ้ามุมมน 7"/>
          <p:cNvSpPr/>
          <p:nvPr/>
        </p:nvSpPr>
        <p:spPr>
          <a:xfrm>
            <a:off x="1371600" y="1447800"/>
            <a:ext cx="18288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ครุภัณฑ์ (ผ.08)</a:t>
            </a:r>
            <a:endParaRPr lang="en-US" sz="2000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90799211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3108</Words>
  <Application>Microsoft Office PowerPoint</Application>
  <PresentationFormat>นำเสนอทางหน้าจอ (4:3)</PresentationFormat>
  <Paragraphs>870</Paragraphs>
  <Slides>21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21</vt:i4>
      </vt:variant>
    </vt:vector>
  </HeadingPairs>
  <TitlesOfParts>
    <vt:vector size="22" baseType="lpstr">
      <vt:lpstr>ชุดรูปแบบของ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SaenDee Computer</cp:lastModifiedBy>
  <cp:revision>17</cp:revision>
  <dcterms:created xsi:type="dcterms:W3CDTF">2020-01-14T03:15:21Z</dcterms:created>
  <dcterms:modified xsi:type="dcterms:W3CDTF">2020-01-17T02:02:57Z</dcterms:modified>
</cp:coreProperties>
</file>