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FCE2"/>
    <a:srgbClr val="0000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18C9B-3E34-4887-8915-D97D00134484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8AB081-0A63-4EF6-B70B-E8420242D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20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8AB081-0A63-4EF6-B70B-E8420242DEE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387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7803-9A4B-4F3A-A8F6-7F8C1EF4D1A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15B3-A1B4-46E7-AB98-336DB9C1E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907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7803-9A4B-4F3A-A8F6-7F8C1EF4D1A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15B3-A1B4-46E7-AB98-336DB9C1E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71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7803-9A4B-4F3A-A8F6-7F8C1EF4D1A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15B3-A1B4-46E7-AB98-336DB9C1E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2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7803-9A4B-4F3A-A8F6-7F8C1EF4D1A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15B3-A1B4-46E7-AB98-336DB9C1E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46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7803-9A4B-4F3A-A8F6-7F8C1EF4D1A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15B3-A1B4-46E7-AB98-336DB9C1E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189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7803-9A4B-4F3A-A8F6-7F8C1EF4D1A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15B3-A1B4-46E7-AB98-336DB9C1E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733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7803-9A4B-4F3A-A8F6-7F8C1EF4D1A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15B3-A1B4-46E7-AB98-336DB9C1E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27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7803-9A4B-4F3A-A8F6-7F8C1EF4D1A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15B3-A1B4-46E7-AB98-336DB9C1E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5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7803-9A4B-4F3A-A8F6-7F8C1EF4D1A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15B3-A1B4-46E7-AB98-336DB9C1E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742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7803-9A4B-4F3A-A8F6-7F8C1EF4D1A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15B3-A1B4-46E7-AB98-336DB9C1E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538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7803-9A4B-4F3A-A8F6-7F8C1EF4D1A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615B3-A1B4-46E7-AB98-336DB9C1E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123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87803-9A4B-4F3A-A8F6-7F8C1EF4D1A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615B3-A1B4-46E7-AB98-336DB9C1E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6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________Microsoft_Excel_97-20031.xls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________Microsoft_Excel_97-20032.xls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oleObject" Target="../embeddings/________Microsoft_Excel_97-20033.xls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emf"/><Relationship Id="rId4" Type="http://schemas.openxmlformats.org/officeDocument/2006/relationships/oleObject" Target="../embeddings/________Microsoft_Excel_97-20034.xls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emf"/><Relationship Id="rId4" Type="http://schemas.openxmlformats.org/officeDocument/2006/relationships/oleObject" Target="../embeddings/________Microsoft_Excel_97-20035.xls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emf"/><Relationship Id="rId4" Type="http://schemas.openxmlformats.org/officeDocument/2006/relationships/oleObject" Target="../embeddings/________Microsoft_Excel_97-20036.xls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9.emf"/><Relationship Id="rId4" Type="http://schemas.openxmlformats.org/officeDocument/2006/relationships/oleObject" Target="../embeddings/________Microsoft_Excel_97-20037.xls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0.emf"/><Relationship Id="rId4" Type="http://schemas.openxmlformats.org/officeDocument/2006/relationships/oleObject" Target="../embeddings/________Microsoft_Excel_97-20038.xls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1.emf"/><Relationship Id="rId4" Type="http://schemas.openxmlformats.org/officeDocument/2006/relationships/oleObject" Target="../embeddings/________Microsoft_Excel_97-20039.xls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2.emf"/><Relationship Id="rId4" Type="http://schemas.openxmlformats.org/officeDocument/2006/relationships/oleObject" Target="../embeddings/________Microsoft_Excel_97-200310.xls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th-TH" b="1" dirty="0" smtClean="0">
                <a:latin typeface="TH Mali Grade 6" pitchFamily="2" charset="-34"/>
                <a:cs typeface="TH Mali Grade 6" pitchFamily="2" charset="-34"/>
              </a:rPr>
              <a:t>ร่าง</a:t>
            </a:r>
            <a:r>
              <a:rPr lang="en-US" b="1" dirty="0">
                <a:latin typeface="TH Mali Grade 6" pitchFamily="2" charset="-34"/>
                <a:cs typeface="TH Mali Grade 6" pitchFamily="2" charset="-34"/>
              </a:rPr>
              <a:t/>
            </a:r>
            <a:br>
              <a:rPr lang="en-US" b="1" dirty="0">
                <a:latin typeface="TH Mali Grade 6" pitchFamily="2" charset="-34"/>
                <a:cs typeface="TH Mali Grade 6" pitchFamily="2" charset="-34"/>
              </a:rPr>
            </a:br>
            <a:r>
              <a:rPr lang="th-TH" b="1" dirty="0">
                <a:latin typeface="TH Mali Grade 6" pitchFamily="2" charset="-34"/>
                <a:cs typeface="TH Mali Grade 6" pitchFamily="2" charset="-34"/>
              </a:rPr>
              <a:t>แผนดำเนินงาน</a:t>
            </a:r>
            <a:r>
              <a:rPr lang="en-US" b="1" dirty="0">
                <a:latin typeface="TH Mali Grade 6" pitchFamily="2" charset="-34"/>
                <a:cs typeface="TH Mali Grade 6" pitchFamily="2" charset="-34"/>
              </a:rPr>
              <a:t/>
            </a:r>
            <a:br>
              <a:rPr lang="en-US" b="1" dirty="0">
                <a:latin typeface="TH Mali Grade 6" pitchFamily="2" charset="-34"/>
                <a:cs typeface="TH Mali Grade 6" pitchFamily="2" charset="-34"/>
              </a:rPr>
            </a:br>
            <a:r>
              <a:rPr lang="th-TH" b="1" dirty="0">
                <a:latin typeface="TH Mali Grade 6" pitchFamily="2" charset="-34"/>
                <a:cs typeface="TH Mali Grade 6" pitchFamily="2" charset="-34"/>
              </a:rPr>
              <a:t>ประจำปีงบประมาณ </a:t>
            </a:r>
            <a:r>
              <a:rPr lang="th-TH" b="1" dirty="0" smtClean="0">
                <a:latin typeface="TH Mali Grade 6" pitchFamily="2" charset="-34"/>
                <a:cs typeface="TH Mali Grade 6" pitchFamily="2" charset="-34"/>
              </a:rPr>
              <a:t>๒๕๖</a:t>
            </a:r>
            <a:r>
              <a:rPr lang="th-TH" b="1" dirty="0">
                <a:latin typeface="TH Mali Grade 6" pitchFamily="2" charset="-34"/>
                <a:cs typeface="TH Mali Grade 6" pitchFamily="2" charset="-34"/>
              </a:rPr>
              <a:t>๓</a:t>
            </a:r>
            <a:r>
              <a:rPr lang="en-US" b="1" dirty="0" smtClean="0">
                <a:latin typeface="TH Mali Grade 6" pitchFamily="2" charset="-34"/>
                <a:cs typeface="TH Mali Grade 6" pitchFamily="2" charset="-34"/>
              </a:rPr>
              <a:t/>
            </a:r>
            <a:br>
              <a:rPr lang="en-US" b="1" dirty="0" smtClean="0">
                <a:latin typeface="TH Mali Grade 6" pitchFamily="2" charset="-34"/>
                <a:cs typeface="TH Mali Grade 6" pitchFamily="2" charset="-34"/>
              </a:rPr>
            </a:br>
            <a:r>
              <a:rPr lang="th-TH" b="1" dirty="0" smtClean="0">
                <a:latin typeface="TH Mali Grade 6" pitchFamily="2" charset="-34"/>
                <a:cs typeface="TH Mali Grade 6" pitchFamily="2" charset="-34"/>
              </a:rPr>
              <a:t>ของ</a:t>
            </a:r>
            <a:r>
              <a:rPr lang="en-US" b="1" dirty="0" smtClean="0">
                <a:latin typeface="TH Mali Grade 6" pitchFamily="2" charset="-34"/>
                <a:cs typeface="TH Mali Grade 6" pitchFamily="2" charset="-34"/>
              </a:rPr>
              <a:t/>
            </a:r>
            <a:br>
              <a:rPr lang="en-US" b="1" dirty="0" smtClean="0">
                <a:latin typeface="TH Mali Grade 6" pitchFamily="2" charset="-34"/>
                <a:cs typeface="TH Mali Grade 6" pitchFamily="2" charset="-34"/>
              </a:rPr>
            </a:br>
            <a:r>
              <a:rPr lang="en-US" b="1" dirty="0">
                <a:latin typeface="TH Mali Grade 6" pitchFamily="2" charset="-34"/>
                <a:cs typeface="TH Mali Grade 6" pitchFamily="2" charset="-34"/>
              </a:rPr>
              <a:t/>
            </a:r>
            <a:br>
              <a:rPr lang="en-US" b="1" dirty="0">
                <a:latin typeface="TH Mali Grade 6" pitchFamily="2" charset="-34"/>
                <a:cs typeface="TH Mali Grade 6" pitchFamily="2" charset="-34"/>
              </a:rPr>
            </a:br>
            <a:r>
              <a:rPr lang="en-US" b="1" dirty="0" smtClean="0">
                <a:latin typeface="TH Mali Grade 6" pitchFamily="2" charset="-34"/>
                <a:cs typeface="TH Mali Grade 6" pitchFamily="2" charset="-34"/>
              </a:rPr>
              <a:t/>
            </a:r>
            <a:br>
              <a:rPr lang="en-US" b="1" dirty="0" smtClean="0">
                <a:latin typeface="TH Mali Grade 6" pitchFamily="2" charset="-34"/>
                <a:cs typeface="TH Mali Grade 6" pitchFamily="2" charset="-34"/>
              </a:rPr>
            </a:br>
            <a:r>
              <a:rPr lang="en-US" b="1" dirty="0">
                <a:latin typeface="TH Mali Grade 6" pitchFamily="2" charset="-34"/>
                <a:cs typeface="TH Mali Grade 6" pitchFamily="2" charset="-34"/>
              </a:rPr>
              <a:t/>
            </a:r>
            <a:br>
              <a:rPr lang="en-US" b="1" dirty="0">
                <a:latin typeface="TH Mali Grade 6" pitchFamily="2" charset="-34"/>
                <a:cs typeface="TH Mali Grade 6" pitchFamily="2" charset="-34"/>
              </a:rPr>
            </a:br>
            <a:r>
              <a:rPr lang="en-US" b="1" dirty="0">
                <a:latin typeface="TH Mali Grade 6" pitchFamily="2" charset="-34"/>
                <a:cs typeface="TH Mali Grade 6" pitchFamily="2" charset="-34"/>
              </a:rPr>
              <a:t> </a:t>
            </a:r>
            <a:br>
              <a:rPr lang="en-US" b="1" dirty="0">
                <a:latin typeface="TH Mali Grade 6" pitchFamily="2" charset="-34"/>
                <a:cs typeface="TH Mali Grade 6" pitchFamily="2" charset="-34"/>
              </a:rPr>
            </a:br>
            <a:r>
              <a:rPr lang="th-TH" b="1" dirty="0">
                <a:latin typeface="TH Mali Grade 6" pitchFamily="2" charset="-34"/>
                <a:cs typeface="TH Mali Grade 6" pitchFamily="2" charset="-34"/>
              </a:rPr>
              <a:t>องค์การบริหารส่วนตำบลหานโพธิ์</a:t>
            </a:r>
            <a:r>
              <a:rPr lang="en-US" b="1" dirty="0">
                <a:latin typeface="TH Mali Grade 6" pitchFamily="2" charset="-34"/>
                <a:cs typeface="TH Mali Grade 6" pitchFamily="2" charset="-34"/>
              </a:rPr>
              <a:t/>
            </a:r>
            <a:br>
              <a:rPr lang="en-US" b="1" dirty="0">
                <a:latin typeface="TH Mali Grade 6" pitchFamily="2" charset="-34"/>
                <a:cs typeface="TH Mali Grade 6" pitchFamily="2" charset="-34"/>
              </a:rPr>
            </a:br>
            <a:r>
              <a:rPr lang="th-TH" b="1" dirty="0">
                <a:latin typeface="TH Mali Grade 6" pitchFamily="2" charset="-34"/>
                <a:cs typeface="TH Mali Grade 6" pitchFamily="2" charset="-34"/>
              </a:rPr>
              <a:t>อำเภอเขาชัยสน</a:t>
            </a:r>
            <a:r>
              <a:rPr lang="en-US" b="1" dirty="0">
                <a:latin typeface="TH Mali Grade 6" pitchFamily="2" charset="-34"/>
                <a:cs typeface="TH Mali Grade 6" pitchFamily="2" charset="-34"/>
              </a:rPr>
              <a:t>  </a:t>
            </a:r>
            <a:r>
              <a:rPr lang="th-TH" b="1" dirty="0">
                <a:latin typeface="TH Mali Grade 6" pitchFamily="2" charset="-34"/>
                <a:cs typeface="TH Mali Grade 6" pitchFamily="2" charset="-34"/>
              </a:rPr>
              <a:t>จังหวัดพัทลุง</a:t>
            </a:r>
            <a:r>
              <a:rPr lang="en-US" dirty="0">
                <a:latin typeface="TH Mali Grade 6" pitchFamily="2" charset="-34"/>
                <a:cs typeface="TH Mali Grade 6" pitchFamily="2" charset="-34"/>
              </a:rPr>
              <a:t/>
            </a:r>
            <a:br>
              <a:rPr lang="en-US" dirty="0">
                <a:latin typeface="TH Mali Grade 6" pitchFamily="2" charset="-34"/>
                <a:cs typeface="TH Mali Grade 6" pitchFamily="2" charset="-34"/>
              </a:rPr>
            </a:br>
            <a:r>
              <a:rPr lang="en-US" b="1" dirty="0">
                <a:latin typeface="TH Mali Grade 6" pitchFamily="2" charset="-34"/>
                <a:cs typeface="TH Mali Grade 6" pitchFamily="2" charset="-34"/>
              </a:rPr>
              <a:t> </a:t>
            </a:r>
            <a:r>
              <a:rPr lang="en-US" dirty="0">
                <a:latin typeface="TH Mali Grade 6" pitchFamily="2" charset="-34"/>
                <a:cs typeface="TH Mali Grade 6" pitchFamily="2" charset="-34"/>
              </a:rPr>
              <a:t/>
            </a:r>
            <a:br>
              <a:rPr lang="en-US" dirty="0">
                <a:latin typeface="TH Mali Grade 6" pitchFamily="2" charset="-34"/>
                <a:cs typeface="TH Mali Grade 6" pitchFamily="2" charset="-34"/>
              </a:rPr>
            </a:br>
            <a:r>
              <a:rPr lang="en-US" dirty="0">
                <a:latin typeface="TH Mali Grade 6" pitchFamily="2" charset="-34"/>
                <a:cs typeface="TH Mali Grade 6" pitchFamily="2" charset="-34"/>
              </a:rPr>
              <a:t/>
            </a:r>
            <a:br>
              <a:rPr lang="en-US" dirty="0">
                <a:latin typeface="TH Mali Grade 6" pitchFamily="2" charset="-34"/>
                <a:cs typeface="TH Mali Grade 6" pitchFamily="2" charset="-34"/>
              </a:rPr>
            </a:br>
            <a:endParaRPr lang="en-US" dirty="0">
              <a:latin typeface="TH Mali Grade 6" pitchFamily="2" charset="-34"/>
              <a:cs typeface="TH Mali Grade 6" pitchFamily="2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199" y="3124200"/>
            <a:ext cx="1819275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2864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th-TH" dirty="0">
                <a:solidFill>
                  <a:srgbClr val="0000FF"/>
                </a:solidFill>
              </a:rPr>
              <a:t>รัฐธรรมนูญแห่งราชอาณาจักรไทย พ.ศ. 2560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thaiDist"/>
            <a:r>
              <a:rPr lang="th-TH" dirty="0">
                <a:latin typeface="TH SarabunIT๙" pitchFamily="34" charset="-34"/>
                <a:cs typeface="TH SarabunIT๙" pitchFamily="34" charset="-34"/>
              </a:rPr>
              <a:t>รัฐธรรมนูญแห่งราชอาณาจักรไทย พ.ศ. 2560 ซึ่งเป็นรัฐธรรมนูญฉบับปัจจุบันให้ความสำคัญกับการกระจายอำนาจให้แก่องค์กรปกครองส่วนท้องถิ่น โดยกำหนดกรอบความเป็นอิสระในการกำหนดนโยบาย การปกครองการบริหาร การบริหารงานบุคคล การเงินและการคลัง  และมีอำนาจหน้าที่ของตนเองโดยเฉพาะ นอกจากนี้พระราชบัญญัติกำหนดแผนและขั้นตอนการกระจายอำนาจให้แก่องค์กรปกครองส่วนท้องถิ่น พ.ศ. 2542 ได้บัญญัติให้มีองค์กรรับผิดชอบในการกำหนดแผนการกระจายอำนายให้แก่องค์กรปกครองส่วน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ท้องถิ่นพระราชบัญญัติ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บริหารงานบุคคลส่วนท้องถิ่น พ.ศ. 2542 พระราชบัญญัติว่าด้วยการเข้าชื่อเสนอข้อบัญญัติท้องถิ่น พ.ศ. 2542 ซึ่งจุดหมายดังกล่าวจัดทำขึ้นเพื่อให้กระจายอำนาจเป็นไปอย่างโปร่งใส และสามารถตรวจสอบได้ องค์กรปกครองส่วนท้องถิ่นจึงมีอำนาจกว้างขวางขึ้น ซึ่งมิใช่หน้าที่บริการสาธารณะพื้นฐานแก่ประชาชนในท้องถิ่นเท่านั้น  แต่รวมไปถึงการพัฒนาคุณภาพชีวิต การพัฒนาเศรษฐกิจและสังคมท้องถิ่น และเป็นองค์กรที่เปิดให้ประชาคมท้องถิ่นมีส่วนร่วมในการบริหารและตรวจสอบการปฏิบัติงานของ</a:t>
            </a:r>
            <a:r>
              <a:rPr lang="th-TH" dirty="0" err="1">
                <a:latin typeface="TH SarabunIT๙" pitchFamily="34" charset="-34"/>
                <a:cs typeface="TH SarabunIT๙" pitchFamily="34" charset="-34"/>
              </a:rPr>
              <a:t>อบต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.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29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th-TH" dirty="0" smtClean="0">
                <a:solidFill>
                  <a:srgbClr val="0000FF"/>
                </a:solidFill>
              </a:rPr>
              <a:t>รัฐธรรมนูญแห่งราชอาณาจักรไทย พ.ศ. 2560 </a:t>
            </a:r>
            <a:endParaRPr lang="en-US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69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thaiDist"/>
            <a:r>
              <a:rPr lang="th-TH" dirty="0"/>
              <a:t>องค์การบริหารส่วนตำบลหานโพธิ์ ได้จัดทำแผนพัฒนาสี่ปี ซึ่งเป็นแผนที่กำหนดยุทธศาสตร์แนวทางการพัฒนาองค์การบริหารส่วนตำบล โดยแสดงถึง วิสัยทัศน์ </a:t>
            </a:r>
            <a:r>
              <a:rPr lang="th-TH" dirty="0" err="1"/>
              <a:t>พันธ</a:t>
            </a:r>
            <a:r>
              <a:rPr lang="th-TH" dirty="0"/>
              <a:t>กิจ และจุดมุ่งหมายในการพัฒนา ในช่วง 5 ปี (2561-2565) และเชื่อมโยงกับการวางแผนเพื่อจัดทำงบประมาณแต่ละปี  เนื่องจากมีลักษณะเป็นการกำหนดรายละเอียดแผนงานโครงการพัฒนาที่จัดขึ้นสำหรับงบประมาณแต่ละปี      โดยครอบคลุมระยะเวลา 5 ปี ตามระเบียบกระทรวงมหาดไทยว่าด้วยการจัดทำแผนและประสานแผนขององค์การบริหารส่วนตำบล พ.ศ. 2548 แก้ไขเพิ่มเติมฉบับที่ 2 พ.ศ. 2559 ประกอบหนังสือกระทรวงมหาดไทย     ด่วนที่สุดที่ มท 0808.03 /ว 6247 ลงวันที่ 3 พฤศจิกายน 2560 องค์การบริหารส่วนตำบลหานโพธิ์   โดยคณะกรรมการสนับสนุนการจัดทำแผนพัฒนาองค์การบริหารส่วนตำบลหานโพธิ์ และคณะกรรมการพัฒนาองค์การบริหารส่วนตำบลหานโพธิ์ จึงได้จัดทำแผนดำเนินงานประจำปี พ.ศ. 2563  เพื่อให้สอดคล้องกับรูปแบบแผนพัฒนาสี่ปี ตามหนังสือกระทรวงมหาดไทยด่วนที่สุด ที่ มท 0810.2/ว 5797 ลงวันที่ 10 ต.ค. 59 โดยมีจุดมุ่งหมายเพื่อแสดงถึงรายละเอียดแผนงาน/โครงการพัฒนาและกิจกรรมที่ดำเนินการจริงทั้งหมดในพื้นที่ขององค์การบริหารส่วนตำบลหานโพธิ์ ประจำปีงบประมาณ พ.ศ. 2563 ขององค์การบริหารส่วนตำบลหานโพธิ์ขึ้น เพื่อกำหนดแนวทางในการดำเนินงานของโครงการต่างๆ ที่ได้รับการอนุมัติให้ดำเนินการในปีงบประมาณ พ.ศ. 2563 มีความชัดเจนในการปฏิบัติมากขึ้นและมีการประสานและ</a:t>
            </a:r>
            <a:r>
              <a:rPr lang="th-TH" dirty="0" err="1"/>
              <a:t>บูรณา</a:t>
            </a:r>
            <a:r>
              <a:rPr lang="th-TH" dirty="0"/>
              <a:t>การการทำงานเกี่ยวกับหน่วยงานอื่นๆ รวมทั้งการจำแนกรายละเอียดต่างๆของแผนงาน/โครงการในแผนการดำเนินงาน เพื่อให้การติดตามและประมวลผลเมื่อสิ้นปีมีความสะดวกมากขึ้น </a:t>
            </a:r>
            <a:endParaRPr lang="en-US" dirty="0"/>
          </a:p>
          <a:p>
            <a:pPr algn="thaiDi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854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มุมมน 4"/>
          <p:cNvSpPr/>
          <p:nvPr/>
        </p:nvSpPr>
        <p:spPr>
          <a:xfrm>
            <a:off x="1011936" y="152400"/>
            <a:ext cx="6858000" cy="685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4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วัตถุประสงค์ของแผนการดำเนินงาน</a:t>
            </a:r>
            <a:endParaRPr lang="en-US" sz="44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066800" y="1066800"/>
            <a:ext cx="6955536" cy="1600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th-TH" dirty="0" smtClean="0"/>
              <a:t>1.แผนการ</a:t>
            </a:r>
            <a:r>
              <a:rPr lang="th-TH" dirty="0"/>
              <a:t>ดำเนินงานมีจุดหมายเพื่อแสดงถึงรายละเอียดของแผนงาน / โครงการพัฒนาและกิจกรรมการพัฒนาที่ดำเนินการจริงทั้งหมดในพื้นที่ขององค์กรปกครองส่วนท้องถิ่น ประจำปีงบประมาณ นั้นเพื่อให้แนวทางในการดำเนินงานในปีงบประมาณนั้นขององค์กรปกครองส่วนท้องถิ่น มีความชัดเจน ในการปฏิบัติมากขึ้น ลดความซ้ำซ้อนของโครงการ มีการประสานและ</a:t>
            </a:r>
            <a:r>
              <a:rPr lang="th-TH" dirty="0" err="1"/>
              <a:t>บูรณา</a:t>
            </a:r>
            <a:r>
              <a:rPr lang="th-TH" dirty="0"/>
              <a:t>การทำงานกับหน่วยงานและจำแนกรายละเอียดต่างๆของแผนงาน /โครงกรในแผนการดำเนินงาน </a:t>
            </a:r>
            <a:endParaRPr lang="en-US" dirty="0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071113" y="2819400"/>
            <a:ext cx="6955536" cy="838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th-TH" dirty="0" smtClean="0"/>
              <a:t>2.แผนการ</a:t>
            </a:r>
            <a:r>
              <a:rPr lang="th-TH" dirty="0"/>
              <a:t>ดำเนินงานจะเป็นเครื่องมือสำคัญในการบริหารงานของผู้บริหารท้องถิ่น เพื่อควบคุมการดำเนินงานให้เป็นไปอย่างเหมาะสม และมีประสิทธิภาพ</a:t>
            </a:r>
            <a:endParaRPr lang="en-US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071113" y="3810000"/>
            <a:ext cx="6955536" cy="838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th-TH" dirty="0" smtClean="0"/>
              <a:t>3.แผนการ</a:t>
            </a:r>
            <a:r>
              <a:rPr lang="th-TH" dirty="0"/>
              <a:t>ดำเนินงานจะกำหนดรายละเอียดของโครงการ/กิจกรรมการพัฒนาที่ดำเนินการในพื้นที่ขององค์กรปกครองส่วนท้องถิ่น โดยโครงการ/กิจกรรมการพัฒนา ที่จะบรรจุในแผนการดำเนินงานจะมีที่มาจาก</a:t>
            </a:r>
            <a:endParaRPr lang="en-US" dirty="0"/>
          </a:p>
        </p:txBody>
      </p:sp>
      <p:sp>
        <p:nvSpPr>
          <p:cNvPr id="10" name="ลูกศรขวา 9"/>
          <p:cNvSpPr/>
          <p:nvPr/>
        </p:nvSpPr>
        <p:spPr>
          <a:xfrm>
            <a:off x="6553200" y="5867400"/>
            <a:ext cx="1469136" cy="7620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425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26136" y="1527705"/>
            <a:ext cx="8229600" cy="464449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endParaRPr lang="en-US" dirty="0"/>
          </a:p>
          <a:p>
            <a:pPr marL="457200" lvl="1" indent="0" algn="thaiDist">
              <a:buNone/>
            </a:pPr>
            <a:r>
              <a:rPr lang="th-TH" sz="3300" dirty="0" smtClean="0">
                <a:latin typeface="TH SarabunIT๙" pitchFamily="34" charset="-34"/>
                <a:cs typeface="TH SarabunIT๙" pitchFamily="34" charset="-34"/>
              </a:rPr>
              <a:t>3.1 งบประมาณ</a:t>
            </a:r>
            <a:r>
              <a:rPr lang="th-TH" sz="3300" dirty="0">
                <a:latin typeface="TH SarabunIT๙" pitchFamily="34" charset="-34"/>
                <a:cs typeface="TH SarabunIT๙" pitchFamily="34" charset="-34"/>
              </a:rPr>
              <a:t>รายจ่ายประจำปี งบประมาณรายจ่ายเพิ่มเติม ขององค์กรปกครองส่วนท้องถิ่น (รวมทั้งเงินอุดหนุนที่องค์กรปกครองส่วนท้องถิ่นอุดหนุนให้หน่วยงานอื่นดำเนินการ) </a:t>
            </a:r>
            <a:endParaRPr lang="en-US" sz="3300" dirty="0">
              <a:latin typeface="TH SarabunIT๙" pitchFamily="34" charset="-34"/>
              <a:cs typeface="TH SarabunIT๙" pitchFamily="34" charset="-34"/>
            </a:endParaRPr>
          </a:p>
          <a:p>
            <a:pPr marL="457200" lvl="1" indent="0" algn="thaiDist">
              <a:buNone/>
            </a:pPr>
            <a:r>
              <a:rPr lang="th-TH" sz="3300" dirty="0" smtClean="0">
                <a:latin typeface="TH SarabunIT๙" pitchFamily="34" charset="-34"/>
                <a:cs typeface="TH SarabunIT๙" pitchFamily="34" charset="-34"/>
              </a:rPr>
              <a:t>3.2 โครงการ </a:t>
            </a:r>
            <a:r>
              <a:rPr lang="th-TH" sz="3300" dirty="0">
                <a:latin typeface="TH SarabunIT๙" pitchFamily="34" charset="-34"/>
                <a:cs typeface="TH SarabunIT๙" pitchFamily="34" charset="-34"/>
              </a:rPr>
              <a:t>กิจกรรม การพัฒนาขององค์ปกครองส่วนท้องถิ่น ที่เกิดจากการจ่ายขาดเงินสะสม เงินอุดหนุนเฉพาะกิจ หรืองบประมาณรายจ่ายอื่นๆ ที่ดำเนินการตามโครงการพัฒนาท้องถิ่น </a:t>
            </a:r>
            <a:endParaRPr lang="en-US" sz="3300" dirty="0">
              <a:latin typeface="TH SarabunIT๙" pitchFamily="34" charset="-34"/>
              <a:cs typeface="TH SarabunIT๙" pitchFamily="34" charset="-34"/>
            </a:endParaRPr>
          </a:p>
          <a:p>
            <a:pPr marL="457200" lvl="1" indent="0" algn="thaiDist">
              <a:buNone/>
            </a:pPr>
            <a:r>
              <a:rPr lang="th-TH" sz="3300" dirty="0" smtClean="0">
                <a:latin typeface="TH SarabunIT๙" pitchFamily="34" charset="-34"/>
                <a:cs typeface="TH SarabunIT๙" pitchFamily="34" charset="-34"/>
              </a:rPr>
              <a:t>3.3 โครงการ</a:t>
            </a:r>
            <a:r>
              <a:rPr lang="th-TH" sz="3300" dirty="0">
                <a:latin typeface="TH SarabunIT๙" pitchFamily="34" charset="-34"/>
                <a:cs typeface="TH SarabunIT๙" pitchFamily="34" charset="-34"/>
              </a:rPr>
              <a:t>/กิจกรรมการพัฒนาที่องค์กรปกครองส่วนท้องถิ่นดำเนินการเองโดยไม่ใช้งบประมาณ (ถ้ามี) </a:t>
            </a:r>
            <a:endParaRPr lang="en-US" sz="3300" dirty="0">
              <a:latin typeface="TH SarabunIT๙" pitchFamily="34" charset="-34"/>
              <a:cs typeface="TH SarabunIT๙" pitchFamily="34" charset="-34"/>
            </a:endParaRPr>
          </a:p>
          <a:p>
            <a:pPr marL="457200" lvl="1" indent="0" algn="thaiDist">
              <a:buNone/>
            </a:pPr>
            <a:r>
              <a:rPr lang="th-TH" sz="3300" dirty="0" smtClean="0">
                <a:latin typeface="TH SarabunIT๙" pitchFamily="34" charset="-34"/>
                <a:cs typeface="TH SarabunIT๙" pitchFamily="34" charset="-34"/>
              </a:rPr>
              <a:t>3.4 โครงการ</a:t>
            </a:r>
            <a:r>
              <a:rPr lang="th-TH" sz="3300" dirty="0">
                <a:latin typeface="TH SarabunIT๙" pitchFamily="34" charset="-34"/>
                <a:cs typeface="TH SarabunIT๙" pitchFamily="34" charset="-34"/>
              </a:rPr>
              <a:t>/กิจกรรมการพัฒนาของหน่วยราชการ ส่วนกลาง ส่วนภูมิภาค หรือหน่วยงานอื่นๆ ที่ดำเนินการในพื้นที่ขององค์กรปกครองส่วนท้องถิ่น โดยให้องค์กรปกครองส่วนท้องถิ่นตรวจสอบจากแผนปฏิบัติราชการประจำปีของจังหวัดหรืออาจสอบถามไปยังหน่วยงานต่างที่เกี่ยวข้อง </a:t>
            </a:r>
            <a:endParaRPr lang="en-US" sz="3300" dirty="0">
              <a:latin typeface="TH SarabunIT๙" pitchFamily="34" charset="-34"/>
              <a:cs typeface="TH SarabunIT๙" pitchFamily="34" charset="-34"/>
            </a:endParaRPr>
          </a:p>
          <a:p>
            <a:pPr marL="457200" lvl="1" indent="0" algn="thaiDist">
              <a:buNone/>
            </a:pPr>
            <a:r>
              <a:rPr lang="th-TH" sz="3300" dirty="0" smtClean="0">
                <a:latin typeface="TH SarabunIT๙" pitchFamily="34" charset="-34"/>
                <a:cs typeface="TH SarabunIT๙" pitchFamily="34" charset="-34"/>
              </a:rPr>
              <a:t>3.5 โครงการ</a:t>
            </a:r>
            <a:r>
              <a:rPr lang="th-TH" sz="3300" dirty="0">
                <a:latin typeface="TH SarabunIT๙" pitchFamily="34" charset="-34"/>
                <a:cs typeface="TH SarabunIT๙" pitchFamily="34" charset="-34"/>
              </a:rPr>
              <a:t>/กิจกรรมการพัฒนาอื่นๆ ที่องค์กรปกครองส่วนท้องถิ่นพิจารณาเห็นว่าจะเกิดประโยชน์ในการประสานการดำเนินงานในพื้นที่ </a:t>
            </a:r>
            <a:endParaRPr lang="en-US" sz="3300" dirty="0">
              <a:latin typeface="TH SarabunIT๙" pitchFamily="34" charset="-34"/>
              <a:cs typeface="TH SarabunIT๙" pitchFamily="34" charset="-34"/>
            </a:endParaRPr>
          </a:p>
          <a:p>
            <a:pPr marL="0" indent="0" algn="thaiDist">
              <a:buNone/>
            </a:pPr>
            <a:r>
              <a:rPr lang="th-TH" sz="3300" dirty="0">
                <a:latin typeface="TH SarabunIT๙" pitchFamily="34" charset="-34"/>
                <a:cs typeface="TH SarabunIT๙" pitchFamily="34" charset="-34"/>
              </a:rPr>
              <a:t/>
            </a:r>
            <a:br>
              <a:rPr lang="th-TH" sz="3300" dirty="0">
                <a:latin typeface="TH SarabunIT๙" pitchFamily="34" charset="-34"/>
                <a:cs typeface="TH SarabunIT๙" pitchFamily="34" charset="-34"/>
              </a:rPr>
            </a:br>
            <a:r>
              <a:rPr lang="th-TH" sz="3300" dirty="0">
                <a:latin typeface="TH SarabunIT๙" pitchFamily="34" charset="-34"/>
                <a:cs typeface="TH SarabunIT๙" pitchFamily="34" charset="-34"/>
              </a:rPr>
              <a:t> </a:t>
            </a:r>
            <a:endParaRPr lang="en-US" sz="3300" dirty="0">
              <a:latin typeface="TH SarabunIT๙" pitchFamily="34" charset="-34"/>
              <a:cs typeface="TH SarabunIT๙" pitchFamily="34" charset="-34"/>
            </a:endParaRPr>
          </a:p>
          <a:p>
            <a:pPr lvl="0" algn="thaiDist"/>
            <a:endParaRPr lang="en-US" dirty="0"/>
          </a:p>
          <a:p>
            <a:endParaRPr lang="en-US" dirty="0"/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1011936" y="152400"/>
            <a:ext cx="6858000" cy="685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4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วัตถุประสงค์ของแผนการดำเนินงาน</a:t>
            </a:r>
            <a:endParaRPr lang="en-US" sz="44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97140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 algn="thaiDist">
              <a:buNone/>
            </a:pPr>
            <a:r>
              <a:rPr lang="th-TH" dirty="0">
                <a:latin typeface="TH SarabunIT๙" pitchFamily="34" charset="-34"/>
                <a:cs typeface="TH SarabunIT๙" pitchFamily="34" charset="-34"/>
              </a:rPr>
              <a:t>ระเบียบกระทรวงมหาดไทย ว่าด้วยการจัดทำแผนพัฒนาขององค์กรปกครองส่วนท้องถิ่น พ.ศ.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2548 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แก้ไขเพิ่มเติม (ฉบับที่ 2) พ.ศ. 2559 (ฉบับที่ 3) พ.ศ. 2561 หมวด 5 การนำแผนพัฒนาไปปฏิบัติ 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ข้อ 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26  ได้กำหนดให้องค์กรปกครองส่วนท้องถิ่นจัดทำแผนการดำเนินงาน โดยมีขั้นตอน ดังต่อไปนี้ 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  <a:p>
            <a:pPr lvl="0" algn="thaiDist"/>
            <a:r>
              <a:rPr lang="th-TH" dirty="0">
                <a:latin typeface="TH SarabunIT๙" pitchFamily="34" charset="-34"/>
                <a:cs typeface="TH SarabunIT๙" pitchFamily="34" charset="-34"/>
              </a:rPr>
              <a:t>คณะกรรมการสนับสนุนการจัดทำแผนพัฒนาท้องถิ่นรวบรวมแผนงาน / โครงการพัฒนาขององค์กรปกครองส่วนท้องถิ่น หน่วยราชการส่วนกลาง ส่วนภูมิภาค รัฐวิสาหกิจ และหน่วยงานอื่นๆที่ดำเนินการในพื้นที่ ขององค์กรปกครองส่วนท้องถิ่น แล้วจัดทำร่างแผนการดำเนินงานเสนอคณะกรรมการพัฒนาท้องถิ่น 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  <a:p>
            <a:pPr lvl="0" algn="thaiDist"/>
            <a:r>
              <a:rPr lang="th-TH" dirty="0">
                <a:latin typeface="TH SarabunIT๙" pitchFamily="34" charset="-34"/>
                <a:cs typeface="TH SarabunIT๙" pitchFamily="34" charset="-34"/>
              </a:rPr>
              <a:t>คณะกรรมการพัฒนาท้องถิ่นพิจารณาร่างแผนการดำเนินงาน แล้ว เสนอให้ผู้บริหารท้องถิ่นประกาศ เป็นแผนการดำเนินงาน ทั้งนี้ให้ปิดประกาศแผนการดำเนินงานภายใน 15 วัน นับแต่วันที่ ประกาศ เพื่อให้ประชาขนในท้องถิ่นทราบโดยทั่วกัน และต้องปิดประกาศไม่น้อยกว่า 30 วัน 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  <a:p>
            <a:pPr marL="0" indent="0" algn="thaiDist">
              <a:buNone/>
            </a:pPr>
            <a:r>
              <a:rPr lang="th-TH" dirty="0">
                <a:latin typeface="TH SarabunIT๙" pitchFamily="34" charset="-34"/>
                <a:cs typeface="TH SarabunIT๙" pitchFamily="34" charset="-34"/>
              </a:rPr>
              <a:t>จากระเบียบกระทรวงมหาดไทยดังกล่าว สามารถสรุปขั้นตอน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ในการ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ดำเนินการจัดทำแผนการดำเนินได้ </a:t>
            </a:r>
            <a:endParaRPr lang="th-TH" dirty="0" smtClean="0">
              <a:latin typeface="TH SarabunIT๙" pitchFamily="34" charset="-34"/>
              <a:cs typeface="TH SarabunIT๙" pitchFamily="34" charset="-34"/>
            </a:endParaRPr>
          </a:p>
          <a:p>
            <a:pPr marL="0" indent="0" algn="thaiDist">
              <a:buNone/>
            </a:pPr>
            <a:r>
              <a:rPr lang="th-TH" dirty="0">
                <a:latin typeface="TH SarabunIT๙" pitchFamily="34" charset="-34"/>
                <a:cs typeface="TH SarabunIT๙" pitchFamily="34" charset="-34"/>
              </a:rPr>
              <a:t>ขั้นตอนดังต่อไปนี้ 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1447800" y="228600"/>
            <a:ext cx="6553200" cy="838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400" b="1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ขั้นตอนการจัดทำแผนการดำเนินงาน</a:t>
            </a:r>
            <a:endParaRPr lang="en-US" sz="4400" b="1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71608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33400" y="609601"/>
            <a:ext cx="8229600" cy="190499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2000" b="1" dirty="0">
                <a:latin typeface="TH SarabunIT๙" pitchFamily="34" charset="-34"/>
                <a:cs typeface="TH SarabunIT๙" pitchFamily="34" charset="-34"/>
              </a:rPr>
              <a:t>ขั้นตอนที่ 1 </a:t>
            </a:r>
            <a:r>
              <a:rPr lang="th-TH" sz="2000" dirty="0">
                <a:latin typeface="TH SarabunIT๙" pitchFamily="34" charset="-34"/>
                <a:cs typeface="TH SarabunIT๙" pitchFamily="34" charset="-34"/>
              </a:rPr>
              <a:t>การเก็บรวบรวมข้อมูล คณะกรรมการสนับสนุนการจัดทำแผนพัฒนาองค์การบริหารส่วนตำบลเก็บรวบรวมข้อมูลโครงการ / กิจกรรม ที่จะมีการดำเนินการจริงในพื้นที่ขององค์การบริหารส่วนตำบลหานโพธิ์ ซึ่งจะประกอบด้วย โครงการ/กิจกรรมขององค์การบริหารส่วนตำบลหานโพธิ์ และโครงการ/กิจกรรมของหน่วยงานราชการส่วนกลาง ส่วนภูมิภาค รัฐวิสาหกิจ และหน่วยงานอื่นๆที่จะดำเนินการในพื้นที่ขององค์การบริหารส่วนตำบล 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  <a:p>
            <a:endParaRPr lang="en-US" sz="2000" dirty="0"/>
          </a:p>
        </p:txBody>
      </p:sp>
      <p:sp>
        <p:nvSpPr>
          <p:cNvPr id="4" name="ตัวแทนเนื้อหา 2"/>
          <p:cNvSpPr txBox="1">
            <a:spLocks/>
          </p:cNvSpPr>
          <p:nvPr/>
        </p:nvSpPr>
        <p:spPr>
          <a:xfrm>
            <a:off x="561975" y="2743200"/>
            <a:ext cx="8229600" cy="2438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000" b="1" dirty="0">
                <a:latin typeface="TH SarabunIT๙" pitchFamily="34" charset="-34"/>
                <a:cs typeface="TH SarabunIT๙" pitchFamily="34" charset="-34"/>
              </a:rPr>
              <a:t>ขั้นตอนที่ 2 </a:t>
            </a:r>
            <a:r>
              <a:rPr lang="th-TH" sz="2000" dirty="0">
                <a:latin typeface="TH SarabunIT๙" pitchFamily="34" charset="-34"/>
                <a:cs typeface="TH SarabunIT๙" pitchFamily="34" charset="-34"/>
              </a:rPr>
              <a:t>การจัดทำร่างแผนการดำเนินงาน คณะกรรมการสนับสนุนการจัดทำแผนพัฒนาองค์การบริหารส่วนตำบล จัดทำร่างแผนการดำเนินงาน โดยพิจารณาแผนงาน/โครงการพัฒนาขององค์การบริหารส่วนตำบลหานโพธิ์และหน่วยงานต่างๆ จะต้องมีความสอดคล้องกับยุทธศาสตร์การพัฒนาและแนวทางการพัฒนาขององค์การบริหารส่วนตำบลหานโพธิ์ เพื่อเสนอต่อคณะกรรมการพัฒนาองค์การบริหารส่วนตำบลหานโพธิ์ และเมื่อคณะกรรมการพัฒนาองค์การบริหารส่วนตำบลหานโพธิ์ เพื่อพิจารณาให้ความเห็นชอบ โดยเค้าโครง แผนการดำเนินงานจะแบ่งออกเป็น 2 ส่วน คือ 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87939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เนื้อหา 2"/>
          <p:cNvSpPr>
            <a:spLocks noGrp="1"/>
          </p:cNvSpPr>
          <p:nvPr>
            <p:ph idx="1"/>
          </p:nvPr>
        </p:nvSpPr>
        <p:spPr>
          <a:xfrm>
            <a:off x="533400" y="609601"/>
            <a:ext cx="8229600" cy="190499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th-TH" sz="1900" b="1" dirty="0">
                <a:latin typeface="TH SarabunIT๙" pitchFamily="34" charset="-34"/>
                <a:cs typeface="TH SarabunIT๙" pitchFamily="34" charset="-34"/>
              </a:rPr>
              <a:t>ส่วนที่ 1  บทนำ ประกอบด้วย </a:t>
            </a:r>
            <a:endParaRPr lang="en-US" sz="1900" b="1" dirty="0">
              <a:latin typeface="TH SarabunIT๙" pitchFamily="34" charset="-34"/>
              <a:cs typeface="TH SarabunIT๙" pitchFamily="34" charset="-34"/>
            </a:endParaRPr>
          </a:p>
          <a:p>
            <a:pPr marL="0" lvl="0" indent="0">
              <a:buNone/>
            </a:pP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		</a:t>
            </a:r>
            <a:r>
              <a:rPr lang="th-TH" sz="1800" dirty="0" smtClean="0">
                <a:latin typeface="TH SarabunIT๙" pitchFamily="34" charset="-34"/>
                <a:cs typeface="TH SarabunIT๙" pitchFamily="34" charset="-34"/>
              </a:rPr>
              <a:t>1)บท</a:t>
            </a:r>
            <a:r>
              <a:rPr lang="th-TH" sz="1800" dirty="0">
                <a:latin typeface="TH SarabunIT๙" pitchFamily="34" charset="-34"/>
                <a:cs typeface="TH SarabunIT๙" pitchFamily="34" charset="-34"/>
              </a:rPr>
              <a:t>นำ</a:t>
            </a:r>
            <a:endParaRPr lang="en-US" sz="1800" dirty="0">
              <a:latin typeface="TH SarabunIT๙" pitchFamily="34" charset="-34"/>
              <a:cs typeface="TH SarabunIT๙" pitchFamily="34" charset="-34"/>
            </a:endParaRPr>
          </a:p>
          <a:p>
            <a:pPr marL="0" lvl="0" indent="0">
              <a:buNone/>
            </a:pPr>
            <a:r>
              <a:rPr lang="th-TH" sz="1800" dirty="0" smtClean="0">
                <a:latin typeface="TH SarabunIT๙" pitchFamily="34" charset="-34"/>
                <a:cs typeface="TH SarabunIT๙" pitchFamily="34" charset="-34"/>
              </a:rPr>
              <a:t>		2)วัตถุประสงค์</a:t>
            </a:r>
            <a:r>
              <a:rPr lang="th-TH" sz="1800" dirty="0">
                <a:latin typeface="TH SarabunIT๙" pitchFamily="34" charset="-34"/>
                <a:cs typeface="TH SarabunIT๙" pitchFamily="34" charset="-34"/>
              </a:rPr>
              <a:t>ของแผนการดำเนินงาน</a:t>
            </a:r>
            <a:endParaRPr lang="en-US" sz="1800" dirty="0">
              <a:latin typeface="TH SarabunIT๙" pitchFamily="34" charset="-34"/>
              <a:cs typeface="TH SarabunIT๙" pitchFamily="34" charset="-34"/>
            </a:endParaRPr>
          </a:p>
          <a:p>
            <a:pPr marL="0" lvl="0" indent="0">
              <a:buNone/>
            </a:pPr>
            <a:r>
              <a:rPr lang="th-TH" sz="1800" dirty="0" smtClean="0">
                <a:latin typeface="TH SarabunIT๙" pitchFamily="34" charset="-34"/>
                <a:cs typeface="TH SarabunIT๙" pitchFamily="34" charset="-34"/>
              </a:rPr>
              <a:t>		3)ขั้นตอน</a:t>
            </a:r>
            <a:r>
              <a:rPr lang="th-TH" sz="1800" dirty="0">
                <a:latin typeface="TH SarabunIT๙" pitchFamily="34" charset="-34"/>
                <a:cs typeface="TH SarabunIT๙" pitchFamily="34" charset="-34"/>
              </a:rPr>
              <a:t>การจัดทำแผนการดำเนินงาน</a:t>
            </a:r>
            <a:endParaRPr lang="en-US" sz="1800" dirty="0">
              <a:latin typeface="TH SarabunIT๙" pitchFamily="34" charset="-34"/>
              <a:cs typeface="TH SarabunIT๙" pitchFamily="34" charset="-34"/>
            </a:endParaRPr>
          </a:p>
          <a:p>
            <a:pPr marL="0" lvl="0" indent="0">
              <a:buNone/>
            </a:pPr>
            <a:r>
              <a:rPr lang="th-TH" sz="1800" dirty="0" smtClean="0">
                <a:latin typeface="TH SarabunIT๙" pitchFamily="34" charset="-34"/>
                <a:cs typeface="TH SarabunIT๙" pitchFamily="34" charset="-34"/>
              </a:rPr>
              <a:t>		4)ประโยชน์</a:t>
            </a:r>
            <a:r>
              <a:rPr lang="th-TH" sz="1800" dirty="0">
                <a:latin typeface="TH SarabunIT๙" pitchFamily="34" charset="-34"/>
                <a:cs typeface="TH SarabunIT๙" pitchFamily="34" charset="-34"/>
              </a:rPr>
              <a:t>ของแผนการดำเนินงาน</a:t>
            </a:r>
            <a:endParaRPr lang="en-US" sz="1800" dirty="0">
              <a:latin typeface="TH SarabunIT๙" pitchFamily="34" charset="-34"/>
              <a:cs typeface="TH SarabunIT๙" pitchFamily="34" charset="-34"/>
            </a:endParaRPr>
          </a:p>
          <a:p>
            <a:endParaRPr lang="en-US" sz="18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5" name="ตัวแทนเนื้อหา 2"/>
          <p:cNvSpPr txBox="1">
            <a:spLocks/>
          </p:cNvSpPr>
          <p:nvPr/>
        </p:nvSpPr>
        <p:spPr>
          <a:xfrm>
            <a:off x="533400" y="2638425"/>
            <a:ext cx="8229600" cy="14096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2000" b="1" dirty="0">
                <a:latin typeface="TH SarabunIT๙" pitchFamily="34" charset="-34"/>
                <a:cs typeface="TH SarabunIT๙" pitchFamily="34" charset="-34"/>
              </a:rPr>
              <a:t>ส่วนที่ 2 บัญชีโครงการ/กิจกรรม ประกอบด้วย</a:t>
            </a:r>
            <a:endParaRPr lang="en-US" sz="2000" b="1" dirty="0">
              <a:latin typeface="TH SarabunIT๙" pitchFamily="34" charset="-34"/>
              <a:cs typeface="TH SarabunIT๙" pitchFamily="34" charset="-34"/>
            </a:endParaRPr>
          </a:p>
          <a:p>
            <a:pPr marL="0" lvl="0" indent="0">
              <a:buNone/>
            </a:pPr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	1)บัญชี</a:t>
            </a:r>
            <a:r>
              <a:rPr lang="th-TH" sz="2000" dirty="0">
                <a:latin typeface="TH SarabunIT๙" pitchFamily="34" charset="-34"/>
                <a:cs typeface="TH SarabunIT๙" pitchFamily="34" charset="-34"/>
              </a:rPr>
              <a:t>สรุปจำนวนโครงการและงบประมาณ (ผด.01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  <a:p>
            <a:pPr marL="0" lvl="0" indent="0">
              <a:buNone/>
            </a:pPr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	2)บัญชี</a:t>
            </a:r>
            <a:r>
              <a:rPr lang="th-TH" sz="2000" dirty="0">
                <a:latin typeface="TH SarabunIT๙" pitchFamily="34" charset="-34"/>
                <a:cs typeface="TH SarabunIT๙" pitchFamily="34" charset="-34"/>
              </a:rPr>
              <a:t>โครงการ/กิจกรรม/งบประมาณ (ผด.02)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  <a:p>
            <a:pPr marL="0" lvl="0" indent="0">
              <a:buNone/>
            </a:pPr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	3)บัญชี</a:t>
            </a:r>
            <a:r>
              <a:rPr lang="th-TH" sz="2000" dirty="0">
                <a:latin typeface="TH SarabunIT๙" pitchFamily="34" charset="-34"/>
                <a:cs typeface="TH SarabunIT๙" pitchFamily="34" charset="-34"/>
              </a:rPr>
              <a:t>จำนวนครุภัณฑ์สำหรับที่ไม่ได้ดำเนินการ ตามโครงการพัฒนาท้องถิ่น ( ผด.02/1) 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" name="ตัวแทนเนื้อหา 2"/>
          <p:cNvSpPr txBox="1">
            <a:spLocks/>
          </p:cNvSpPr>
          <p:nvPr/>
        </p:nvSpPr>
        <p:spPr>
          <a:xfrm>
            <a:off x="542925" y="4343400"/>
            <a:ext cx="8229600" cy="14001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ขั้นตอนที่ 3 </a:t>
            </a:r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ประกาศใช้แผนการดำเนินงาน เมื่อนายกองค์การบริหารส่วนตำบลหานโพธิ์ ให้ความเห็นชอบร่างแผนการดำเนินงานแล้ว จึงประกาศใช้แผนการดำเนินงาน โดยให้ปิดประกาศแผนการดำเนินงานภายใน 15 วัน นับจากวันที่ประกาศเพื่อให้ประชาชนในท้องถิ่น รับทราบโดยทั่วกัน และต้องปิดประกาศไว้อย่างน้อย 30 วัน </a:t>
            </a:r>
            <a:r>
              <a:rPr lang="en-US" sz="2000" dirty="0" smtClean="0">
                <a:latin typeface="TH SarabunIT๙" pitchFamily="34" charset="-34"/>
                <a:cs typeface="TH SarabunIT๙" pitchFamily="34" charset="-34"/>
              </a:rPr>
              <a:t> </a:t>
            </a:r>
            <a:endParaRPr lang="en-US" sz="2000" dirty="0"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66060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4968146"/>
              </p:ext>
            </p:extLst>
          </p:nvPr>
        </p:nvGraphicFramePr>
        <p:xfrm>
          <a:off x="228600" y="447677"/>
          <a:ext cx="8720135" cy="58991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00401"/>
                <a:gridCol w="989906"/>
                <a:gridCol w="1002279"/>
                <a:gridCol w="1225008"/>
                <a:gridCol w="1212635"/>
                <a:gridCol w="989906"/>
              </a:tblGrid>
              <a:tr h="256601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>
                          <a:effectLst/>
                        </a:rPr>
                        <a:t>แบบ ผด.01</a:t>
                      </a:r>
                      <a:endParaRPr lang="th-TH" sz="15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94617">
                <a:tc gridSpan="6">
                  <a:txBody>
                    <a:bodyPr/>
                    <a:lstStyle/>
                    <a:p>
                      <a:pPr algn="l" fontAlgn="b"/>
                      <a:r>
                        <a:rPr lang="th-TH" sz="1500" b="1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บัญชีสรุปจำนวนโครงการพัฒนาท้องถิ่น กิจกรรมและงบประมาณ</a:t>
                      </a:r>
                      <a:endParaRPr lang="th-TH" sz="9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4617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th-TH" sz="1500" b="1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แผนการดำเนินงาน ประจำปีงบประมาณ พ.ศ. 2563</a:t>
                      </a:r>
                      <a:endParaRPr lang="th-TH" sz="15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4617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th-TH" sz="1500" b="1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องค์การบริหารส่วนตำบลหานโพธิ์</a:t>
                      </a:r>
                      <a:endParaRPr lang="th-TH" sz="15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46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300" b="1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ยุทธศาสตร์/แนวทางการพัฒนา</a:t>
                      </a:r>
                      <a:endParaRPr lang="th-TH" sz="13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b="1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จำนวนโครงการ</a:t>
                      </a:r>
                      <a:endParaRPr lang="th-TH" sz="13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b="1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คิดเป็นร้อยละของ</a:t>
                      </a:r>
                      <a:endParaRPr lang="th-TH" sz="13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300" b="1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จำนวนงบประมาณ</a:t>
                      </a:r>
                      <a:endParaRPr lang="th-TH" sz="13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b="1" u="none" strike="noStrike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คิดเป็นร้อยละของ</a:t>
                      </a:r>
                      <a:endParaRPr lang="th-TH" sz="1300" b="1" i="0" u="none" strike="noStrike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300" b="1" u="none" strike="noStrike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th-TH" sz="1300" b="1" i="0" u="none" strike="noStrike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</a:tr>
              <a:tr h="2946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b="1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ที่ดำเนินการ</a:t>
                      </a:r>
                      <a:endParaRPr lang="th-TH" sz="13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b="1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โครงการทั้งหมด</a:t>
                      </a:r>
                      <a:endParaRPr lang="th-TH" sz="13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b="1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งบประมาณทั้งหมด</a:t>
                      </a:r>
                      <a:endParaRPr lang="th-TH" sz="13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4617"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b="1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ยุทธศาสตร์ที่ 1  การพัฒนาด้านเศรษฐกิจ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94617"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แผนงานด้านเศรษฐกิจ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07969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5.00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9.09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   89,000.00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0.30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สำนักงานปลัด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94617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07969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94617"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รวม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4.00</a:t>
                      </a:r>
                      <a:endParaRPr lang="en-US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9.09</a:t>
                      </a:r>
                      <a:endParaRPr lang="en-US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   89,000.00 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0.30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94617"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b="1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ยุทธศาสตร์ที่ 2 การพัฒนาขีดความสามารถด้านการเกษตร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94617"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แผนงานด้านเศรษฐกิจ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07969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1.00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1.82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   13,000.00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0.04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สำนักงานปลัด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339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07969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94617"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รวม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1.00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1.82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   13,000.00 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0.04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94617"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b="1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ยุทธศาสตร์ที่ 3 การพัฒนาด้านการศึกษา</a:t>
                      </a:r>
                      <a:r>
                        <a:rPr lang="th-TH" sz="1300" b="1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ศิลปะวัฒนธรรม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94617"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ภูมิปัญญาท้องถิ่นและการกีฬา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94617"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แผนงานการศึกษา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07969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8.00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14.55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4,347,278.00 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14.46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กองการศึกษาฯ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94617"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แผนงานศาสนาวัฒนธรรมและนันทนาการ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07969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6.00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10.91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660,000.00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2.19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94617"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แผนงานสร้างความเข้มแข็งชุมชน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07969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2.00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3.64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   40,000.00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0.13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94617"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รวม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16.00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29.09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5,047,278.00 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16.78</a:t>
                      </a:r>
                      <a:endParaRPr lang="en-US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772524" y="76200"/>
            <a:ext cx="3524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572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th-TH" sz="1600" b="0" i="0" strike="noStrike" dirty="0">
                <a:solidFill>
                  <a:srgbClr val="000000"/>
                </a:solidFill>
                <a:latin typeface="TH SarabunIT๙" pitchFamily="34" charset="-34"/>
                <a:cs typeface="TH SarabunIT๙" pitchFamily="34" charset="-34"/>
              </a:rPr>
              <a:t>4</a:t>
            </a:r>
          </a:p>
        </p:txBody>
      </p:sp>
      <p:sp>
        <p:nvSpPr>
          <p:cNvPr id="6" name="ลูกศรขวา 5"/>
          <p:cNvSpPr/>
          <p:nvPr/>
        </p:nvSpPr>
        <p:spPr>
          <a:xfrm>
            <a:off x="7620000" y="6400800"/>
            <a:ext cx="762000" cy="2286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50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2662956"/>
              </p:ext>
            </p:extLst>
          </p:nvPr>
        </p:nvGraphicFramePr>
        <p:xfrm>
          <a:off x="228599" y="533400"/>
          <a:ext cx="8748713" cy="49529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64834"/>
                <a:gridCol w="130580"/>
                <a:gridCol w="889307"/>
                <a:gridCol w="1032635"/>
                <a:gridCol w="1262109"/>
                <a:gridCol w="1249361"/>
                <a:gridCol w="1019887"/>
              </a:tblGrid>
              <a:tr h="322007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111967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u="none" strike="noStrike">
                          <a:effectLst/>
                        </a:rPr>
                        <a:t>แบบ ผด.01</a:t>
                      </a:r>
                      <a:endParaRPr lang="th-TH" sz="16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305578">
                <a:tc gridSpan="7">
                  <a:txBody>
                    <a:bodyPr/>
                    <a:lstStyle/>
                    <a:p>
                      <a:pPr algn="l" fontAlgn="b"/>
                      <a:r>
                        <a:rPr lang="th-TH" sz="1500" b="1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บัญชีสรุปจำนวนโครงการและงบประมาณ</a:t>
                      </a:r>
                      <a:endParaRPr lang="th-TH" sz="15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5578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th-TH" sz="1500" b="1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แผนการดำเนินงาน ประจำปีงบประมาณ พ.ศ. 2563</a:t>
                      </a:r>
                      <a:endParaRPr lang="th-TH" sz="15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5578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th-TH" sz="1500" b="1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องค์การบริหารส่วนตำบลหานโพธิ์</a:t>
                      </a:r>
                      <a:endParaRPr lang="th-TH" sz="15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5578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h-TH" sz="1500" u="none" strike="noStrike" dirty="0">
                          <a:solidFill>
                            <a:srgbClr val="C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ยุทธศาสตร์/แนวทางการพัฒนา</a:t>
                      </a:r>
                      <a:endParaRPr lang="th-TH" sz="1500" b="1" i="0" u="none" strike="noStrike" dirty="0">
                        <a:solidFill>
                          <a:srgbClr val="C0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 rowSpan="2" hMerge="1">
                  <a:txBody>
                    <a:bodyPr/>
                    <a:lstStyle/>
                    <a:p>
                      <a:pPr algn="ctr" fontAlgn="b"/>
                      <a:endParaRPr lang="th-TH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solidFill>
                            <a:srgbClr val="C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จำนวนโครงการ</a:t>
                      </a:r>
                      <a:endParaRPr lang="th-TH" sz="1500" b="1" i="0" u="none" strike="noStrike" dirty="0">
                        <a:solidFill>
                          <a:srgbClr val="C0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solidFill>
                            <a:srgbClr val="C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คิดเป็นร้อยละของ</a:t>
                      </a:r>
                      <a:endParaRPr lang="th-TH" sz="1500" b="1" i="0" u="none" strike="noStrike" dirty="0">
                        <a:solidFill>
                          <a:srgbClr val="C0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u="none" strike="noStrike" dirty="0">
                          <a:solidFill>
                            <a:srgbClr val="C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จำนวนงบประมาณ</a:t>
                      </a:r>
                      <a:endParaRPr lang="th-TH" sz="1500" b="1" i="0" u="none" strike="noStrike" dirty="0">
                        <a:solidFill>
                          <a:srgbClr val="C0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solidFill>
                            <a:srgbClr val="C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คิดเป็นร้อยละของ</a:t>
                      </a:r>
                      <a:endParaRPr lang="th-TH" sz="1500" b="1" i="0" u="none" strike="noStrike" dirty="0">
                        <a:solidFill>
                          <a:srgbClr val="C0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u="none" strike="noStrike">
                          <a:solidFill>
                            <a:srgbClr val="C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th-TH" sz="1500" b="1" i="0" u="none" strike="noStrike">
                        <a:solidFill>
                          <a:srgbClr val="C0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</a:tr>
              <a:tr h="305578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th-TH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>
                          <a:solidFill>
                            <a:srgbClr val="C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ที่ดำเนินการ</a:t>
                      </a:r>
                      <a:endParaRPr lang="th-TH" sz="1500" b="1" i="0" u="none" strike="noStrike">
                        <a:solidFill>
                          <a:srgbClr val="C0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solidFill>
                            <a:srgbClr val="C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โครงการทั้งหมด</a:t>
                      </a:r>
                      <a:endParaRPr lang="th-TH" sz="1500" b="1" i="0" u="none" strike="noStrike" dirty="0">
                        <a:solidFill>
                          <a:srgbClr val="C0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solidFill>
                            <a:srgbClr val="C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งบประมาณทั้งหมด</a:t>
                      </a:r>
                      <a:endParaRPr lang="th-TH" sz="1500" b="1" i="0" u="none" strike="noStrike" dirty="0">
                        <a:solidFill>
                          <a:srgbClr val="C0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6149"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500" b="1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ยุทธศาสตร์ที่ 4 การพัฒนาด้านสาธารณสุขในชุมชน </a:t>
                      </a:r>
                      <a:endParaRPr lang="th-TH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6149"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แผนงานสาธารณสุข</a:t>
                      </a:r>
                      <a:endParaRPr lang="th-TH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11967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7.00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12.73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18,868,100.00 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62.75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สำนักงานปลัด</a:t>
                      </a:r>
                      <a:endParaRPr lang="th-TH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6149"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แผนงานสังคมสงเคราะห์</a:t>
                      </a:r>
                      <a:endParaRPr lang="th-TH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11967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2.00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3.64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230,000.00 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0.76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614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11967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614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รวม</a:t>
                      </a:r>
                      <a:endParaRPr lang="th-TH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9.00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16.36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19,098,100.00 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63.51</a:t>
                      </a:r>
                      <a:endParaRPr lang="en-US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441609"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500" b="1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ยุทธศาสตร์ที่ 5  การพัฒนาด้านการจัดการความปลอดภัยใน-</a:t>
                      </a:r>
                      <a:endParaRPr lang="th-TH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6149"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500" b="1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ชีวิตและทรัพย์สิน</a:t>
                      </a:r>
                      <a:endParaRPr lang="th-TH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6149"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แผนงานรักษาความสงบภายใน </a:t>
                      </a:r>
                      <a:endParaRPr lang="th-TH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11967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2.00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3.64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440,000.00 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1.46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สำนักงานปลัด</a:t>
                      </a:r>
                      <a:endParaRPr lang="th-TH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614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11967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614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11967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614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รวม</a:t>
                      </a:r>
                      <a:endParaRPr lang="th-TH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2.00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3.64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440,000.00 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1.46</a:t>
                      </a:r>
                      <a:endParaRPr lang="en-US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810625" y="7180263"/>
            <a:ext cx="3143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572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th-TH" sz="1600" b="0" i="0" strike="noStrike">
                <a:solidFill>
                  <a:srgbClr val="000000"/>
                </a:solidFill>
                <a:latin typeface="TH SarabunIT๙" pitchFamily="34" charset="-34"/>
                <a:cs typeface="TH SarabunIT๙" pitchFamily="34" charset="-34"/>
              </a:rPr>
              <a:t>5</a:t>
            </a: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8772524" y="76200"/>
            <a:ext cx="3524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572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th-TH" sz="1600" b="0" i="0" strike="noStrike" dirty="0" smtClean="0">
                <a:solidFill>
                  <a:srgbClr val="000000"/>
                </a:solidFill>
                <a:latin typeface="TH SarabunIT๙" pitchFamily="34" charset="-34"/>
                <a:cs typeface="TH SarabunIT๙" pitchFamily="34" charset="-34"/>
              </a:rPr>
              <a:t>5</a:t>
            </a:r>
            <a:endParaRPr lang="th-TH" sz="1600" b="0" i="0" strike="noStrike" dirty="0">
              <a:solidFill>
                <a:srgbClr val="00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7" name="ลูกศรขวา 6"/>
          <p:cNvSpPr/>
          <p:nvPr/>
        </p:nvSpPr>
        <p:spPr>
          <a:xfrm>
            <a:off x="7620000" y="6324600"/>
            <a:ext cx="762000" cy="3048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037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2645997"/>
              </p:ext>
            </p:extLst>
          </p:nvPr>
        </p:nvGraphicFramePr>
        <p:xfrm>
          <a:off x="228600" y="381000"/>
          <a:ext cx="8839200" cy="61785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29147"/>
                <a:gridCol w="1003785"/>
                <a:gridCol w="1016333"/>
                <a:gridCol w="1242185"/>
                <a:gridCol w="1229639"/>
                <a:gridCol w="1318111"/>
              </a:tblGrid>
              <a:tr h="250673">
                <a:tc>
                  <a:txBody>
                    <a:bodyPr/>
                    <a:lstStyle/>
                    <a:p>
                      <a:pPr algn="ctr" fontAlgn="b"/>
                      <a:endParaRPr lang="en-US" sz="1300" b="1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1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1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1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1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u="none" strike="noStrike">
                          <a:effectLst/>
                        </a:rPr>
                        <a:t>แบบ ผด.01</a:t>
                      </a:r>
                      <a:endParaRPr lang="th-TH" sz="14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50673">
                <a:tc gridSpan="6">
                  <a:txBody>
                    <a:bodyPr/>
                    <a:lstStyle/>
                    <a:p>
                      <a:pPr algn="l" fontAlgn="b"/>
                      <a:r>
                        <a:rPr lang="th-TH" sz="1500" b="1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บัญชีสรุปจำนวนโครงการและงบประมาณ</a:t>
                      </a:r>
                      <a:endParaRPr lang="th-TH" sz="15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0673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th-TH" sz="1500" b="1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แผนการดำเนินงาน ประจำปีงบประมาณ พ.ศ. 2563</a:t>
                      </a:r>
                      <a:endParaRPr lang="th-TH" sz="15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0673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th-TH" sz="1500" b="1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องค์การบริหารส่วนตำบลหานโพธิ์</a:t>
                      </a:r>
                      <a:endParaRPr lang="th-TH" sz="15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067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ยุทธศาสตร์/แนวทางการพัฒนา</a:t>
                      </a:r>
                      <a:endParaRPr lang="th-TH" sz="15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จำนวนโครงการ</a:t>
                      </a:r>
                      <a:endParaRPr lang="th-TH" sz="15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คิดเป็นร้อยละของ</a:t>
                      </a:r>
                      <a:endParaRPr lang="th-TH" sz="15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จำนวนงบประมาณ</a:t>
                      </a:r>
                      <a:endParaRPr lang="th-TH" sz="15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คิดเป็นร้อยละของ</a:t>
                      </a:r>
                      <a:endParaRPr lang="th-TH" sz="15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u="none" strike="noStrike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หน่วยดำเนินการ</a:t>
                      </a:r>
                      <a:endParaRPr lang="th-TH" sz="1500" b="1" i="0" u="none" strike="noStrike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</a:tr>
              <a:tr h="2506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ที่ดำเนินการ</a:t>
                      </a:r>
                      <a:endParaRPr lang="th-TH" sz="15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โครงการทั้งหมด</a:t>
                      </a:r>
                      <a:endParaRPr lang="th-TH" sz="15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งบประมาณทั้งหมด</a:t>
                      </a:r>
                      <a:endParaRPr lang="th-TH" sz="15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0673">
                <a:tc>
                  <a:txBody>
                    <a:bodyPr/>
                    <a:lstStyle/>
                    <a:p>
                      <a:pPr algn="l" fontAlgn="b"/>
                      <a:r>
                        <a:rPr lang="th-TH" sz="1500" b="1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ยุทธศาสตร์ที่ 6  การพัฒนาด้านโครงสร้างพื้นฐานและ</a:t>
                      </a:r>
                      <a:endParaRPr lang="th-TH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0673">
                <a:tc>
                  <a:txBody>
                    <a:bodyPr/>
                    <a:lstStyle/>
                    <a:p>
                      <a:pPr algn="l" fontAlgn="b"/>
                      <a:r>
                        <a:rPr lang="th-TH" sz="1500" b="1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สาธารณูปโภค</a:t>
                      </a:r>
                      <a:endParaRPr lang="th-TH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0673">
                <a:tc>
                  <a:txBody>
                    <a:bodyPr/>
                    <a:lstStyle/>
                    <a:p>
                      <a:pPr algn="l" fontAlgn="b"/>
                      <a:r>
                        <a:rPr lang="th-TH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แผนงานเคหะชุมชน</a:t>
                      </a:r>
                      <a:endParaRPr lang="th-TH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02213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8.00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14.55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2,980,000.00 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9.91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กองช่าง</a:t>
                      </a:r>
                      <a:endParaRPr lang="th-TH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0673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02213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0673"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รวม</a:t>
                      </a:r>
                      <a:endParaRPr lang="th-TH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8.00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14.55</a:t>
                      </a:r>
                      <a:endParaRPr lang="en-US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2,980,000.00 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9.91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415931">
                <a:tc>
                  <a:txBody>
                    <a:bodyPr/>
                    <a:lstStyle/>
                    <a:p>
                      <a:pPr algn="l" fontAlgn="b"/>
                      <a:r>
                        <a:rPr lang="th-TH" sz="1500" b="1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ยุทธศาสตร์ที่ 7 การพัฒนาด้านการจัดการทรัพยากรธรรมชาติ</a:t>
                      </a:r>
                      <a:endParaRPr lang="th-TH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0673">
                <a:tc>
                  <a:txBody>
                    <a:bodyPr/>
                    <a:lstStyle/>
                    <a:p>
                      <a:pPr algn="l" fontAlgn="b"/>
                      <a:r>
                        <a:rPr lang="th-TH" sz="1500" b="1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และสิ่งแวดล้อมเพื่อการพัฒนาที่ยั่งยืน</a:t>
                      </a:r>
                      <a:endParaRPr lang="th-TH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0673">
                <a:tc>
                  <a:txBody>
                    <a:bodyPr/>
                    <a:lstStyle/>
                    <a:p>
                      <a:pPr algn="l" fontAlgn="b"/>
                      <a:r>
                        <a:rPr lang="th-TH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แผนงานการเกษตร</a:t>
                      </a:r>
                      <a:endParaRPr lang="th-TH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02213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0.00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0.00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                 -   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0.00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สำนักงานปลัด</a:t>
                      </a:r>
                      <a:endParaRPr lang="th-TH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0673">
                <a:tc>
                  <a:txBody>
                    <a:bodyPr/>
                    <a:lstStyle/>
                    <a:p>
                      <a:pPr algn="l" fontAlgn="b"/>
                      <a:r>
                        <a:rPr lang="th-TH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แผนงานเคหะชุมชน</a:t>
                      </a:r>
                      <a:endParaRPr lang="th-TH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02213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1.00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1.82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        16,900 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0673"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รวม</a:t>
                      </a:r>
                      <a:endParaRPr lang="th-TH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1.00</a:t>
                      </a:r>
                      <a:endParaRPr lang="en-US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1.82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        16,900 </a:t>
                      </a:r>
                      <a:endParaRPr lang="en-US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0.06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415931">
                <a:tc>
                  <a:txBody>
                    <a:bodyPr/>
                    <a:lstStyle/>
                    <a:p>
                      <a:pPr algn="l" fontAlgn="b"/>
                      <a:r>
                        <a:rPr lang="th-TH" sz="1500" b="1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ยุทธศาสตร์ที่ 8 การพัฒนาด้านการเมืองและการบริหารจัดการ</a:t>
                      </a:r>
                      <a:endParaRPr lang="th-TH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0673">
                <a:tc>
                  <a:txBody>
                    <a:bodyPr/>
                    <a:lstStyle/>
                    <a:p>
                      <a:pPr algn="l" fontAlgn="b"/>
                      <a:r>
                        <a:rPr lang="th-TH" sz="1500" b="1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ที่ดี</a:t>
                      </a:r>
                      <a:endParaRPr lang="th-TH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0673">
                <a:tc>
                  <a:txBody>
                    <a:bodyPr/>
                    <a:lstStyle/>
                    <a:p>
                      <a:pPr algn="l" fontAlgn="b"/>
                      <a:r>
                        <a:rPr lang="th-TH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แผนงานสร้างความเข้มแข็งชุมชน</a:t>
                      </a:r>
                      <a:endParaRPr lang="th-TH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02213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3.00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5.45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 994,000.00 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3.31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สำนักงานปลัด</a:t>
                      </a:r>
                      <a:endParaRPr lang="th-TH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0673">
                <a:tc>
                  <a:txBody>
                    <a:bodyPr/>
                    <a:lstStyle/>
                    <a:p>
                      <a:pPr algn="l" fontAlgn="b"/>
                      <a:r>
                        <a:rPr lang="th-TH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แผนงานบริหารทั่วไป</a:t>
                      </a:r>
                      <a:endParaRPr lang="th-TH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02213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12.00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21.82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1,405,000.00 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4.67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สำนักงานปลัด</a:t>
                      </a:r>
                      <a:endParaRPr lang="th-TH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0673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102213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0673"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รวม</a:t>
                      </a:r>
                      <a:endParaRPr lang="th-TH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15.00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27.27</a:t>
                      </a:r>
                      <a:endParaRPr lang="en-US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2,399,000.00 </a:t>
                      </a:r>
                      <a:endParaRPr lang="en-US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7.98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0673"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solidFill>
                            <a:srgbClr val="00206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รวมทั้งสิ้น</a:t>
                      </a:r>
                      <a:endParaRPr lang="th-TH" sz="1500" b="1" i="0" u="none" strike="noStrike" dirty="0">
                        <a:solidFill>
                          <a:srgbClr val="00206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solidFill>
                            <a:srgbClr val="00206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55.00</a:t>
                      </a:r>
                      <a:endParaRPr lang="en-US" sz="1500" b="1" i="0" u="none" strike="noStrike" dirty="0">
                        <a:solidFill>
                          <a:srgbClr val="00206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solidFill>
                            <a:srgbClr val="00206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100.00</a:t>
                      </a:r>
                      <a:endParaRPr lang="en-US" sz="1500" b="1" i="0" u="none" strike="noStrike" dirty="0">
                        <a:solidFill>
                          <a:srgbClr val="00206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solidFill>
                            <a:srgbClr val="00206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30,070,278.00 </a:t>
                      </a:r>
                      <a:endParaRPr lang="en-US" sz="1500" b="1" i="0" u="none" strike="noStrike" dirty="0">
                        <a:solidFill>
                          <a:srgbClr val="00206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solidFill>
                            <a:srgbClr val="00206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100.00</a:t>
                      </a:r>
                      <a:endParaRPr lang="en-US" sz="1500" b="1" i="0" u="none" strike="noStrike" dirty="0">
                        <a:solidFill>
                          <a:srgbClr val="00206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5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9096375" y="12558713"/>
            <a:ext cx="2476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572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th-TH" sz="1600" b="0" i="0" strike="noStrike">
                <a:solidFill>
                  <a:srgbClr val="000000"/>
                </a:solidFill>
                <a:latin typeface="TH SarabunIT๙" pitchFamily="34" charset="-34"/>
                <a:cs typeface="TH SarabunIT๙" pitchFamily="34" charset="-34"/>
              </a:rPr>
              <a:t>6</a:t>
            </a: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8805861" y="-38100"/>
            <a:ext cx="3524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5720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/>
            </a:pPr>
            <a:r>
              <a:rPr lang="th-TH" sz="1600" b="0" i="0" strike="noStrike" dirty="0" smtClean="0">
                <a:solidFill>
                  <a:srgbClr val="000000"/>
                </a:solidFill>
                <a:latin typeface="TH SarabunIT๙" pitchFamily="34" charset="-34"/>
                <a:cs typeface="TH SarabunIT๙" pitchFamily="34" charset="-34"/>
              </a:rPr>
              <a:t>6</a:t>
            </a:r>
            <a:endParaRPr lang="th-TH" sz="1600" b="0" i="0" strike="noStrike" dirty="0">
              <a:solidFill>
                <a:srgbClr val="00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86895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7388922"/>
              </p:ext>
            </p:extLst>
          </p:nvPr>
        </p:nvGraphicFramePr>
        <p:xfrm>
          <a:off x="304800" y="533396"/>
          <a:ext cx="8686800" cy="57410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711"/>
                <a:gridCol w="1812031"/>
                <a:gridCol w="2050741"/>
                <a:gridCol w="622917"/>
                <a:gridCol w="76200"/>
                <a:gridCol w="689746"/>
                <a:gridCol w="466571"/>
                <a:gridCol w="195309"/>
                <a:gridCol w="187171"/>
                <a:gridCol w="102325"/>
                <a:gridCol w="84846"/>
                <a:gridCol w="102832"/>
                <a:gridCol w="180975"/>
                <a:gridCol w="217010"/>
                <a:gridCol w="217010"/>
                <a:gridCol w="238710"/>
                <a:gridCol w="227860"/>
                <a:gridCol w="206159"/>
                <a:gridCol w="187171"/>
                <a:gridCol w="179033"/>
                <a:gridCol w="403472"/>
              </a:tblGrid>
              <a:tr h="257393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</a:rPr>
                        <a:t>แบบ ผด. 02</a:t>
                      </a:r>
                      <a:endParaRPr lang="th-TH" sz="13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7393">
                <a:tc gridSpan="21">
                  <a:txBody>
                    <a:bodyPr/>
                    <a:lstStyle/>
                    <a:p>
                      <a:pPr algn="l" fontAlgn="b"/>
                      <a:r>
                        <a:rPr lang="th-TH" sz="1400" b="1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บัญชีจำนวนโครงการพัฒนาท้องถิ่น กิจกรรมและงบประมาณ</a:t>
                      </a:r>
                      <a:endParaRPr lang="th-TH" sz="14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7393">
                <a:tc gridSpan="21">
                  <a:txBody>
                    <a:bodyPr/>
                    <a:lstStyle/>
                    <a:p>
                      <a:pPr algn="ctr" fontAlgn="b"/>
                      <a:r>
                        <a:rPr lang="th-TH" sz="1400" b="1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แผนดำเนินงาน ประจำปีงบประมาณ พ.ศ. 2563</a:t>
                      </a:r>
                      <a:endParaRPr lang="th-TH" sz="1400" b="1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7393">
                <a:tc gridSpan="21">
                  <a:txBody>
                    <a:bodyPr/>
                    <a:lstStyle/>
                    <a:p>
                      <a:pPr algn="ctr" fontAlgn="b"/>
                      <a:r>
                        <a:rPr lang="th-TH" sz="1400" b="1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องค์การบริหารส่วนตำบลหานโพธิ์</a:t>
                      </a:r>
                      <a:endParaRPr lang="th-TH" sz="14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73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400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  ยุทธศาสตร์การพัฒนาด้านเศรษฐกิจ</a:t>
                      </a:r>
                      <a:endParaRPr lang="th-TH" sz="14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73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400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1.1 แผนงานการเกษตร</a:t>
                      </a:r>
                      <a:endParaRPr lang="th-TH" sz="1400" b="0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941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7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โครงการ/กิจกรรม</a:t>
                      </a:r>
                      <a:endParaRPr lang="th-TH" sz="14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รายละเอียดของโครงการ/กิจกรรม</a:t>
                      </a:r>
                      <a:endParaRPr lang="th-TH" sz="14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h-TH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th-TH" sz="14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สถานที่</a:t>
                      </a:r>
                      <a:endParaRPr lang="th-TH" sz="14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</a:t>
                      </a:r>
                      <a:endParaRPr lang="th-TH" sz="14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th-TH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พ.ศ. 25๖2</a:t>
                      </a:r>
                      <a:endParaRPr lang="th-TH" sz="12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th-TH" sz="12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th-TH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พ.ศ. 2563</a:t>
                      </a:r>
                      <a:endParaRPr lang="th-TH" sz="12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9847"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ที่</a:t>
                      </a:r>
                      <a:endParaRPr lang="th-TH" sz="14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endParaRPr lang="th-TH" sz="14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ต.ค</a:t>
                      </a:r>
                      <a:endParaRPr lang="th-TH" sz="12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พ.ย</a:t>
                      </a:r>
                      <a:endParaRPr lang="th-TH" sz="12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th-TH" sz="1200" b="1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ธ.ค</a:t>
                      </a:r>
                      <a:endParaRPr lang="th-TH" sz="12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th-TH" sz="12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ม.ค</a:t>
                      </a:r>
                      <a:endParaRPr lang="th-TH" sz="12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ก.พ</a:t>
                      </a:r>
                      <a:endParaRPr lang="th-TH" sz="12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มี.ค</a:t>
                      </a:r>
                      <a:endParaRPr lang="th-TH" sz="12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เม.ย</a:t>
                      </a:r>
                      <a:endParaRPr lang="th-TH" sz="12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พ.ค</a:t>
                      </a:r>
                      <a:endParaRPr lang="th-TH" sz="12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มิ.ย</a:t>
                      </a:r>
                      <a:endParaRPr lang="th-TH" sz="12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ก.ค</a:t>
                      </a:r>
                      <a:endParaRPr lang="th-TH" sz="12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ส.ค</a:t>
                      </a:r>
                      <a:endParaRPr lang="th-TH" sz="12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ก.ย</a:t>
                      </a:r>
                      <a:endParaRPr lang="th-TH" sz="12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7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โครงการฝึกอบรมการทำปุ๋ยหมักชีวภาพ</a:t>
                      </a:r>
                      <a:endParaRPr lang="th-TH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เพื่อจ่ายเป็นค่าใช้จ่ายตามโครงการฝึกอบรม</a:t>
                      </a:r>
                      <a:endParaRPr lang="th-TH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13,000 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ต.หานโพธิ์</a:t>
                      </a:r>
                      <a:endParaRPr lang="th-TH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สนง.ปลัด</a:t>
                      </a:r>
                      <a:endParaRPr lang="th-TH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7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การทำปุ๋ยน้ำหมักชีวภาพ </a:t>
                      </a:r>
                      <a:endParaRPr lang="th-TH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7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</a:t>
                      </a:r>
                      <a:endParaRPr lang="en-US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โครงการฝึกอบรมปาล์มน้ำมัน </a:t>
                      </a:r>
                      <a:endParaRPr lang="th-TH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เพื่อจ่ายตามโครงการฝึกอบรมปาล์มน้ำมัน </a:t>
                      </a:r>
                      <a:endParaRPr lang="th-TH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13,000 </a:t>
                      </a:r>
                      <a:endParaRPr lang="en-US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ต.หานโพธิ์ </a:t>
                      </a:r>
                      <a:endParaRPr lang="th-TH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สนง</a:t>
                      </a:r>
                      <a:r>
                        <a:rPr lang="th-TH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.ปลัด</a:t>
                      </a:r>
                      <a:endParaRPr lang="th-TH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7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</a:t>
                      </a:r>
                      <a:endParaRPr lang="en-US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98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ส่งเสริมการเรียนรู้ตามหลักปรัชญาเศรษฐกิจ</a:t>
                      </a:r>
                      <a:endParaRPr lang="th-TH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เพื่อเป็นค่าใช้จ่ายในการดำเนินงานส่งเสริมอาชีพ</a:t>
                      </a:r>
                      <a:endParaRPr lang="th-TH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13,000 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ต.หานโพธิ์ </a:t>
                      </a:r>
                      <a:endParaRPr lang="th-TH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สนง.ปลัด</a:t>
                      </a:r>
                      <a:endParaRPr lang="th-TH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739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พอเพียง </a:t>
                      </a:r>
                      <a:endParaRPr lang="th-TH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แก่กลุ่มสตรีในตำบลหานโพธิ์ </a:t>
                      </a:r>
                      <a:endParaRPr lang="th-TH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739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7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4.</a:t>
                      </a:r>
                      <a:endParaRPr lang="en-US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4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สนับสนุนวัสดุเกษตร </a:t>
                      </a:r>
                      <a:endParaRPr lang="th-TH" sz="14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เพื่อเป็นค่าใช้จ่ายในการจัดหาวัสดุการเกษตร</a:t>
                      </a:r>
                      <a:endParaRPr lang="th-TH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50,000 </a:t>
                      </a:r>
                      <a:endParaRPr lang="en-US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ต.หานโพธิ์</a:t>
                      </a:r>
                      <a:endParaRPr lang="th-TH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สนง</a:t>
                      </a:r>
                      <a:r>
                        <a:rPr lang="th-TH" sz="14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.ปลัด</a:t>
                      </a:r>
                      <a:endParaRPr lang="th-TH" sz="14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7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7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5739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</a:t>
                      </a:r>
                      <a:endParaRPr lang="en-US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cxnSp>
        <p:nvCxnSpPr>
          <p:cNvPr id="6" name="ตัวเชื่อมต่อตรง 5"/>
          <p:cNvCxnSpPr/>
          <p:nvPr/>
        </p:nvCxnSpPr>
        <p:spPr>
          <a:xfrm>
            <a:off x="7594599" y="2898774"/>
            <a:ext cx="1111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>
            <a:off x="8001000" y="3733800"/>
            <a:ext cx="22225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>
            <a:off x="8437561" y="4343400"/>
            <a:ext cx="111125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ตัวเชื่อมต่อตรง 8"/>
          <p:cNvCxnSpPr/>
          <p:nvPr/>
        </p:nvCxnSpPr>
        <p:spPr>
          <a:xfrm>
            <a:off x="6415086" y="5334000"/>
            <a:ext cx="2470150" cy="4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47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4577279"/>
              </p:ext>
            </p:extLst>
          </p:nvPr>
        </p:nvGraphicFramePr>
        <p:xfrm>
          <a:off x="196850" y="609600"/>
          <a:ext cx="8458200" cy="5958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1000"/>
                <a:gridCol w="372445"/>
                <a:gridCol w="1670346"/>
                <a:gridCol w="1890391"/>
                <a:gridCol w="720149"/>
                <a:gridCol w="560116"/>
                <a:gridCol w="430089"/>
                <a:gridCol w="180037"/>
                <a:gridCol w="172536"/>
                <a:gridCol w="172536"/>
                <a:gridCol w="35305"/>
                <a:gridCol w="144732"/>
                <a:gridCol w="200042"/>
                <a:gridCol w="200042"/>
                <a:gridCol w="217545"/>
                <a:gridCol w="210044"/>
                <a:gridCol w="187539"/>
                <a:gridCol w="172536"/>
                <a:gridCol w="165034"/>
                <a:gridCol w="375736"/>
              </a:tblGrid>
              <a:tr h="145143"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th-TH" sz="1200" u="none" strike="noStrike">
                          <a:effectLst/>
                        </a:rPr>
                        <a:t>แบบ ผด. 02</a:t>
                      </a:r>
                      <a:endParaRPr lang="th-TH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33">
                <a:tc gridSpan="4">
                  <a:txBody>
                    <a:bodyPr/>
                    <a:lstStyle/>
                    <a:p>
                      <a:pPr algn="l" fontAlgn="b"/>
                      <a:r>
                        <a:rPr lang="th-TH" sz="1400" b="1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  ยุทธศาสตร์การพัฒนาขีดความสามารถด้านการเกษตร</a:t>
                      </a:r>
                      <a:endParaRPr lang="th-TH" sz="14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rowSpan="2" gridSpan="2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333">
                <a:tc gridSpan="3">
                  <a:txBody>
                    <a:bodyPr/>
                    <a:lstStyle/>
                    <a:p>
                      <a:pPr algn="l" fontAlgn="b"/>
                      <a:r>
                        <a:rPr lang="th-TH" sz="1400" b="1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2.1 แผนงานการเกษตร</a:t>
                      </a:r>
                      <a:endParaRPr lang="th-TH" sz="14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85692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44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h-TH" sz="1400" b="1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โครงการ/กิจกรรม</a:t>
                      </a:r>
                      <a:endParaRPr lang="th-TH" sz="14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รายละเอียดของโครงการ/กิจกรรม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สถานที่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พ.ศ. 25๖2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พ.ศ. 2563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4476"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ที่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ต.ค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พ.ย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ธ.ค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ก.พ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มี.ค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เม.ย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มิ.ย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ก.ย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3144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ฝึกอบรมพัฒนารูปแบบสินค้าเบอ</a:t>
                      </a:r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เกอ</a:t>
                      </a:r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รี่และ</a:t>
                      </a:r>
                      <a:endParaRPr lang="th-TH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เพื่อจ่ายเป็นค่าใช้จ่ายตามโครงการฝึกอบรม</a:t>
                      </a:r>
                      <a:endParaRPr lang="th-TH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13,000.00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อบต.หานโพธิ์ 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สนง.ปลัด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3144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บรรจุภัณฑ์</a:t>
                      </a:r>
                      <a:endParaRPr lang="th-TH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การพัฒนารูปแบบสินค้าเบ</a:t>
                      </a:r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เกอ</a:t>
                      </a:r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รี่และบรรจุภัณฑ์ </a:t>
                      </a:r>
                      <a:endParaRPr lang="th-TH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17714"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5" name="TextBox 78"/>
          <p:cNvSpPr txBox="1"/>
          <p:nvPr/>
        </p:nvSpPr>
        <p:spPr>
          <a:xfrm>
            <a:off x="10261600" y="7888288"/>
            <a:ext cx="338138" cy="32385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1600">
                <a:latin typeface="TH SarabunIT๙" pitchFamily="34" charset="-34"/>
                <a:cs typeface="TH SarabunIT๙" pitchFamily="34" charset="-34"/>
              </a:rPr>
              <a:t>8</a:t>
            </a:r>
          </a:p>
        </p:txBody>
      </p:sp>
      <p:cxnSp>
        <p:nvCxnSpPr>
          <p:cNvPr id="6" name="ตัวเชื่อมต่อตรง 5"/>
          <p:cNvCxnSpPr/>
          <p:nvPr/>
        </p:nvCxnSpPr>
        <p:spPr>
          <a:xfrm>
            <a:off x="8413750" y="8380413"/>
            <a:ext cx="22225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>
            <a:off x="9226550" y="9140825"/>
            <a:ext cx="317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>
            <a:off x="7594598" y="2286000"/>
            <a:ext cx="1778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637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ตัวแทน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2762474"/>
              </p:ext>
            </p:extLst>
          </p:nvPr>
        </p:nvGraphicFramePr>
        <p:xfrm>
          <a:off x="306387" y="457200"/>
          <a:ext cx="8456613" cy="60960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0992"/>
                <a:gridCol w="1829345"/>
                <a:gridCol w="2070336"/>
                <a:gridCol w="788699"/>
                <a:gridCol w="613433"/>
                <a:gridCol w="471029"/>
                <a:gridCol w="197174"/>
                <a:gridCol w="188960"/>
                <a:gridCol w="188960"/>
                <a:gridCol w="197174"/>
                <a:gridCol w="219083"/>
                <a:gridCol w="219083"/>
                <a:gridCol w="238252"/>
                <a:gridCol w="230038"/>
                <a:gridCol w="205391"/>
                <a:gridCol w="188960"/>
                <a:gridCol w="180744"/>
                <a:gridCol w="188960"/>
              </a:tblGrid>
              <a:tr h="290375"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th-TH" sz="1200" u="none" strike="noStrike">
                          <a:effectLst/>
                        </a:rPr>
                        <a:t>แบบ ผด. 02</a:t>
                      </a:r>
                      <a:endParaRPr lang="th-TH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0375">
                <a:tc gridSpan="18">
                  <a:txBody>
                    <a:bodyPr/>
                    <a:lstStyle/>
                    <a:p>
                      <a:pPr algn="l" fontAlgn="b"/>
                      <a:r>
                        <a:rPr lang="th-TH" sz="1400" b="1" u="none" strike="noStrike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  ยุทธศาสตร์การพัฒนาด้านการศึกษา ศิลปวัฒนธรรม ภูมิปัญญาท้องถิ่นและการกีฬา</a:t>
                      </a:r>
                      <a:endParaRPr lang="th-TH" sz="1400" b="1" i="0" u="none" strike="noStrike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0375">
                <a:tc gridSpan="18">
                  <a:txBody>
                    <a:bodyPr/>
                    <a:lstStyle/>
                    <a:p>
                      <a:pPr algn="l" fontAlgn="b"/>
                      <a:r>
                        <a:rPr lang="th-TH" sz="1400" b="1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3.1  แผนงานการศึกษา</a:t>
                      </a:r>
                      <a:endParaRPr lang="th-TH" sz="14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83454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0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โครงการ/กิจกรรม</a:t>
                      </a:r>
                      <a:endParaRPr lang="th-TH" sz="11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รายละเอียดของโครงการ/กิจกรรม</a:t>
                      </a:r>
                      <a:endParaRPr lang="th-TH" sz="11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th-TH" sz="1100" b="1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สถานที่</a:t>
                      </a:r>
                      <a:endParaRPr lang="th-TH" sz="11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</a:t>
                      </a:r>
                      <a:endParaRPr lang="th-TH" sz="11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พ.ศ. 25๖2</a:t>
                      </a:r>
                      <a:endParaRPr lang="th-TH" sz="11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พ.ศ. 2563</a:t>
                      </a:r>
                      <a:endParaRPr lang="th-TH" sz="11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963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000" u="none" strike="noStrike">
                          <a:effectLst/>
                        </a:rPr>
                        <a:t>ที่</a:t>
                      </a:r>
                      <a:endParaRPr lang="th-TH" sz="1000" b="1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endParaRPr lang="th-TH" sz="1100" b="1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endParaRPr lang="th-TH" sz="1100" b="1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 dirty="0" err="1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ต.ค</a:t>
                      </a:r>
                      <a:endParaRPr lang="th-TH" sz="11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พ.ย</a:t>
                      </a:r>
                      <a:endParaRPr lang="th-TH" sz="11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ธ.ค</a:t>
                      </a:r>
                      <a:endParaRPr lang="th-TH" sz="1100" b="1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ม.ค</a:t>
                      </a:r>
                      <a:endParaRPr lang="th-TH" sz="1100" b="1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 dirty="0" err="1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ก.พ</a:t>
                      </a:r>
                      <a:endParaRPr lang="th-TH" sz="11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มี.ค</a:t>
                      </a:r>
                      <a:endParaRPr lang="th-TH" sz="1100" b="1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 dirty="0" err="1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เม.ย</a:t>
                      </a:r>
                      <a:endParaRPr lang="th-TH" sz="11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พ.ค</a:t>
                      </a:r>
                      <a:endParaRPr lang="th-TH" sz="1100" b="1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มิ.ย</a:t>
                      </a:r>
                      <a:endParaRPr lang="th-TH" sz="1100" b="1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 dirty="0" err="1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ก.ค</a:t>
                      </a:r>
                      <a:endParaRPr lang="th-TH" sz="11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ส.ค</a:t>
                      </a:r>
                      <a:endParaRPr lang="th-TH" sz="1100" b="1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000" u="none" strike="noStrike" dirty="0" err="1">
                          <a:solidFill>
                            <a:srgbClr val="0000FF"/>
                          </a:solidFill>
                          <a:effectLst/>
                        </a:rPr>
                        <a:t>ก.ย</a:t>
                      </a:r>
                      <a:endParaRPr lang="th-TH" sz="1000" b="1" i="0" u="none" strike="noStrike" dirty="0">
                        <a:solidFill>
                          <a:srgbClr val="0000FF"/>
                        </a:solidFill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90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จัดหาวัสดุการศึกษาให้แก่เด็กเล็ก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จัดหาวัสดุการศึกษาให้แก่เด็กเล็ก ในโรงเรียน</a:t>
                      </a:r>
                      <a:endParaRPr lang="th-TH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50,000 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ศูนย์พัฒนาฯ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12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0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ต่างๆในเขตตำบลหานโพธิ์ </a:t>
                      </a:r>
                      <a:endParaRPr lang="th-TH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 ฯ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rgbClr val="0000FF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90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rgbClr val="0000FF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90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อุดหนุนอาหารกลางวันให้แก่ รร.ประถม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อุดหนุนอาหารกลางวันให้แก่ </a:t>
                      </a:r>
                      <a:r>
                        <a:rPr lang="th-TH" sz="1100" u="none" strike="noStrike" dirty="0" err="1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รร</a:t>
                      </a:r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.ประถมศึกษา</a:t>
                      </a:r>
                      <a:endParaRPr lang="th-TH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1,440,000 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 dirty="0" err="1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รร</a:t>
                      </a:r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.ทั้ง 4 </a:t>
                      </a:r>
                      <a:r>
                        <a:rPr lang="th-TH" sz="1100" u="none" strike="noStrike" dirty="0" err="1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รร</a:t>
                      </a:r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./</a:t>
                      </a:r>
                      <a:endParaRPr lang="th-TH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</a:t>
                      </a:r>
                      <a:endParaRPr lang="th-TH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12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0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ศึกษาและศูนย์พัฒนาเด็กเล็ก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และศูนย์พัฒนาเด็กเล็กในเขตต.หานโพธิ์ 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ศูนย์พัฒนาฯ</a:t>
                      </a:r>
                      <a:endParaRPr lang="th-TH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 ฯ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rgbClr val="0000FF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90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rgbClr val="0000FF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90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สนับสนุนอาหารกลางวันศูนย์พัฒนาเด็กเล็ก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เพื่อจ่ายเป็นค่าใช้จ่ายในการบริหารสถานศึกษา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818,300 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 dirty="0" err="1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ศพด</a:t>
                      </a:r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.ทั้ง 2 </a:t>
                      </a:r>
                      <a:endParaRPr lang="th-TH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</a:t>
                      </a:r>
                      <a:endParaRPr lang="th-TH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12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0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โครงการอาหารกลางวันศูนย์พัฒนาเด็กเล็ก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แห่ง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ศึกษาฯ</a:t>
                      </a:r>
                      <a:endParaRPr lang="th-TH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rgbClr val="0000FF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FF"/>
                        </a:solidFill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90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rgbClr val="0000FF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FF"/>
                        </a:solidFill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90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สนับสนุนอาหารเสริม(นม)ให้แก่รร.ประถม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อุดหนุนอาหารเสริม(นม) ให้แก่รร.ประถมศึกษา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1,009,838 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รร.ทั้ง 4 รร./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12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29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ศึกษาและศูนย์พัฒนาเด็กเล็กในเขตตำบล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และศูนย์พัฒนาเด็กเล็กในเขต ต.หานโพธิ์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ศูนย์พัฒนาฯ</a:t>
                      </a:r>
                      <a:endParaRPr lang="th-TH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 ฯ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rgbClr val="0000FF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FF"/>
                        </a:solidFill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90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rgbClr val="0000FF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90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5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สนับสนุนค่าใช้จ่ายในการบริหารสถานศึกษา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เพื่อเป็นค่าใช้จ่ายในการบริหารสถานศึกษา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540,530 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ศูนย์พัฒนาฯ</a:t>
                      </a:r>
                      <a:endParaRPr lang="th-TH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</a:t>
                      </a:r>
                      <a:endParaRPr lang="th-TH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rgbClr val="0000FF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90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 ฯ</a:t>
                      </a:r>
                      <a:endParaRPr lang="th-TH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rgbClr val="0000FF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FF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rgbClr val="0000FF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FF"/>
                        </a:solidFill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3417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</a:rPr>
                        <a:t> </a:t>
                      </a:r>
                      <a:endParaRPr lang="en-US" sz="7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29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6" name="TextBox 83"/>
          <p:cNvSpPr txBox="1"/>
          <p:nvPr/>
        </p:nvSpPr>
        <p:spPr>
          <a:xfrm>
            <a:off x="10394950" y="13769975"/>
            <a:ext cx="338138" cy="32385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1600">
                <a:latin typeface="TH SarabunIT๙" pitchFamily="34" charset="-34"/>
                <a:cs typeface="TH SarabunIT๙" pitchFamily="34" charset="-34"/>
              </a:rPr>
              <a:t>9</a:t>
            </a:r>
          </a:p>
        </p:txBody>
      </p:sp>
      <p:cxnSp>
        <p:nvCxnSpPr>
          <p:cNvPr id="7" name="ตัวเชื่อมต่อตรง 6"/>
          <p:cNvCxnSpPr/>
          <p:nvPr/>
        </p:nvCxnSpPr>
        <p:spPr>
          <a:xfrm flipV="1">
            <a:off x="7953375" y="15035213"/>
            <a:ext cx="2765425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flipV="1">
            <a:off x="8031163" y="15995650"/>
            <a:ext cx="2708275" cy="111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ตัวเชื่อมต่อตรง 8"/>
          <p:cNvCxnSpPr/>
          <p:nvPr/>
        </p:nvCxnSpPr>
        <p:spPr>
          <a:xfrm flipV="1">
            <a:off x="7983538" y="17703800"/>
            <a:ext cx="272415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ตัวเชื่อมต่อตรง 9"/>
          <p:cNvCxnSpPr/>
          <p:nvPr/>
        </p:nvCxnSpPr>
        <p:spPr>
          <a:xfrm>
            <a:off x="8020050" y="16849725"/>
            <a:ext cx="27193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>
          <a:xfrm>
            <a:off x="7926388" y="18600738"/>
            <a:ext cx="2830512" cy="14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ตัวเชื่อมต่อตรง 11"/>
          <p:cNvCxnSpPr/>
          <p:nvPr/>
        </p:nvCxnSpPr>
        <p:spPr>
          <a:xfrm flipV="1">
            <a:off x="6400800" y="2209800"/>
            <a:ext cx="2319337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ตัวเชื่อมต่อตรง 13"/>
          <p:cNvCxnSpPr/>
          <p:nvPr/>
        </p:nvCxnSpPr>
        <p:spPr>
          <a:xfrm flipV="1">
            <a:off x="6400800" y="3048000"/>
            <a:ext cx="2319337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ตัวเชื่อมต่อตรง 14"/>
          <p:cNvCxnSpPr/>
          <p:nvPr/>
        </p:nvCxnSpPr>
        <p:spPr>
          <a:xfrm flipV="1">
            <a:off x="6400799" y="3962400"/>
            <a:ext cx="2319337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ตัวเชื่อมต่อตรง 15"/>
          <p:cNvCxnSpPr/>
          <p:nvPr/>
        </p:nvCxnSpPr>
        <p:spPr>
          <a:xfrm flipV="1">
            <a:off x="6429375" y="4800600"/>
            <a:ext cx="2319337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ตัวเชื่อมต่อตรง 16"/>
          <p:cNvCxnSpPr/>
          <p:nvPr/>
        </p:nvCxnSpPr>
        <p:spPr>
          <a:xfrm flipV="1">
            <a:off x="6381749" y="5638800"/>
            <a:ext cx="2319337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80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3565374"/>
              </p:ext>
            </p:extLst>
          </p:nvPr>
        </p:nvGraphicFramePr>
        <p:xfrm>
          <a:off x="914400" y="457202"/>
          <a:ext cx="7620002" cy="62339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150"/>
                <a:gridCol w="1648366"/>
                <a:gridCol w="1865517"/>
                <a:gridCol w="710673"/>
                <a:gridCol w="552746"/>
                <a:gridCol w="424430"/>
                <a:gridCol w="177670"/>
                <a:gridCol w="170266"/>
                <a:gridCol w="170266"/>
                <a:gridCol w="177670"/>
                <a:gridCol w="197409"/>
                <a:gridCol w="197409"/>
                <a:gridCol w="214682"/>
                <a:gridCol w="207280"/>
                <a:gridCol w="185072"/>
                <a:gridCol w="170266"/>
                <a:gridCol w="162864"/>
                <a:gridCol w="170266"/>
              </a:tblGrid>
              <a:tr h="214776"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FF0000"/>
                        </a:solidFill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FF0000"/>
                        </a:solidFill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th-TH" sz="1100" u="none" strike="noStrike">
                          <a:effectLst/>
                        </a:rPr>
                        <a:t>แบบ ผด. 02</a:t>
                      </a:r>
                      <a:endParaRPr lang="th-TH" sz="11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6824">
                <a:tc gridSpan="18">
                  <a:txBody>
                    <a:bodyPr/>
                    <a:lstStyle/>
                    <a:p>
                      <a:pPr algn="l" fontAlgn="b"/>
                      <a:r>
                        <a:rPr lang="th-TH" sz="1300" b="1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  ยุทธศาสตร์การพัฒนาด้านการศึกษา ศิลปวัฒนธรรม ภูมิปัญญาท้องถิ่นและการกีฬา</a:t>
                      </a:r>
                      <a:endParaRPr lang="th-TH" sz="13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4776">
                <a:tc gridSpan="18">
                  <a:txBody>
                    <a:bodyPr/>
                    <a:lstStyle/>
                    <a:p>
                      <a:pPr algn="l" fontAlgn="b"/>
                      <a:r>
                        <a:rPr lang="th-TH" sz="1300" b="1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3.1  แผนงานการศึกษา</a:t>
                      </a:r>
                      <a:endParaRPr lang="th-TH" sz="13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80058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47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โครงการ/กิจกรรม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รายละเอียดของโครงการ/กิจกรรม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สถานที่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พ.ศ. 25๖2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พ.ศ. 2563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38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ที่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พ.ย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ธ.ค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ก.พ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มี.ค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เม.ย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พ.ค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มิ.ย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ก.ค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ส.ค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ก.ย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3653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6.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ค่าใช้จ่ายในการจัดการเรียนการสอน </a:t>
                      </a:r>
                      <a:endParaRPr lang="th-TH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เพื่อจ่ายเป็นค่าใช้จ่ายในการจัดการเรียนการสอน</a:t>
                      </a:r>
                      <a:endParaRPr lang="th-TH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283,900 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ศพด.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12"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3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ของศูนย์พัฒนาเด็กเล็กในสังกัดอบต.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ของศูนย์พัฒนาเด็กเล็กในสังกัดอบต.หานโพธิ์ 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ทั้งสองแห่ง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 ฯ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147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3653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7.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ค่าใช้จ่ายในการจัดการศึกษาสำหรับศพด.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เพื่อจ่ายเป็นค่าใช้จ่ายในการจัดการศึกษาสำหรับ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188,710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ศพด</a:t>
                      </a:r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.</a:t>
                      </a:r>
                      <a:endParaRPr lang="th-TH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12"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65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ในสังกัดอบต.หานโพธิ์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ศพด.ในสังกัดอบต.หานโพธิ์ 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ทั้งสองแห่ง</a:t>
                      </a:r>
                      <a:endParaRPr lang="th-TH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 ฯ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147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3653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8.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ค่าใช้จ่ายสำหรับพัฒนาประกอบวิชาชีพครู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เพื่อจ่ายเป็นค่าใช้จ่ายสำหรับพัฒนาประกอบ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16,000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ศพด.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</a:t>
                      </a:r>
                      <a:endParaRPr lang="th-TH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12"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3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ที่สังกัดศพด.ในสังกัดอบต.หานโพธิ์ 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วิชาชีพครูที่สังกัดศพด.ในสังกัดอบต.หานโพธิ์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ทั้งสองแห่ง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ศึกษาฯ</a:t>
                      </a:r>
                      <a:endParaRPr lang="th-TH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147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147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147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147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147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147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147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147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1477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21477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5" name="TextBox 72"/>
          <p:cNvSpPr txBox="1"/>
          <p:nvPr/>
        </p:nvSpPr>
        <p:spPr>
          <a:xfrm>
            <a:off x="10490200" y="19794538"/>
            <a:ext cx="381000" cy="32385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1600">
                <a:latin typeface="TH SarabunIT๙" pitchFamily="34" charset="-34"/>
                <a:cs typeface="TH SarabunIT๙" pitchFamily="34" charset="-34"/>
              </a:rPr>
              <a:t>10</a:t>
            </a:r>
          </a:p>
        </p:txBody>
      </p:sp>
      <p:cxnSp>
        <p:nvCxnSpPr>
          <p:cNvPr id="6" name="ตัวเชื่อมต่อตรง 5"/>
          <p:cNvCxnSpPr/>
          <p:nvPr/>
        </p:nvCxnSpPr>
        <p:spPr>
          <a:xfrm flipV="1">
            <a:off x="8108950" y="20902613"/>
            <a:ext cx="2733675" cy="7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ตัวเชื่อมต่อตรง 6"/>
          <p:cNvCxnSpPr/>
          <p:nvPr/>
        </p:nvCxnSpPr>
        <p:spPr>
          <a:xfrm>
            <a:off x="8134350" y="21685250"/>
            <a:ext cx="2719388" cy="20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flipV="1">
            <a:off x="8134350" y="22474238"/>
            <a:ext cx="2733675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ตัวเชื่อมต่อตรง 8"/>
          <p:cNvCxnSpPr/>
          <p:nvPr/>
        </p:nvCxnSpPr>
        <p:spPr>
          <a:xfrm flipV="1">
            <a:off x="6477000" y="2057400"/>
            <a:ext cx="2057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>
          <a:xfrm flipV="1">
            <a:off x="6477000" y="3048000"/>
            <a:ext cx="2057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ตัวเชื่อมต่อตรง 11"/>
          <p:cNvCxnSpPr/>
          <p:nvPr/>
        </p:nvCxnSpPr>
        <p:spPr>
          <a:xfrm flipV="1">
            <a:off x="6477000" y="3886200"/>
            <a:ext cx="2057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44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3359029"/>
              </p:ext>
            </p:extLst>
          </p:nvPr>
        </p:nvGraphicFramePr>
        <p:xfrm>
          <a:off x="75384" y="685800"/>
          <a:ext cx="8811441" cy="56387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103"/>
                <a:gridCol w="1906101"/>
                <a:gridCol w="2157205"/>
                <a:gridCol w="821793"/>
                <a:gridCol w="639172"/>
                <a:gridCol w="490792"/>
                <a:gridCol w="205448"/>
                <a:gridCol w="196888"/>
                <a:gridCol w="196888"/>
                <a:gridCol w="205448"/>
                <a:gridCol w="228275"/>
                <a:gridCol w="228275"/>
                <a:gridCol w="248250"/>
                <a:gridCol w="239690"/>
                <a:gridCol w="214008"/>
                <a:gridCol w="196888"/>
                <a:gridCol w="188328"/>
                <a:gridCol w="196889"/>
              </a:tblGrid>
              <a:tr h="234537"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th-TH" sz="1200" u="none" strike="noStrike">
                          <a:effectLst/>
                        </a:rPr>
                        <a:t>แบบ ผด. 02</a:t>
                      </a:r>
                      <a:endParaRPr lang="th-TH" sz="12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537">
                <a:tc gridSpan="18">
                  <a:txBody>
                    <a:bodyPr/>
                    <a:lstStyle/>
                    <a:p>
                      <a:pPr algn="l" fontAlgn="b"/>
                      <a:r>
                        <a:rPr lang="th-TH" sz="1400" b="1" u="none" strike="noStrike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  ยุทธศาสตร์การพัฒนาด้านการศึกษา ศิลปวัฒนธรรม ภูมิปัญญาท้องถิ่นและการกีฬา</a:t>
                      </a:r>
                      <a:endParaRPr lang="th-TH" sz="1400" b="1" i="0" u="none" strike="noStrike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537">
                <a:tc gridSpan="18">
                  <a:txBody>
                    <a:bodyPr/>
                    <a:lstStyle/>
                    <a:p>
                      <a:pPr algn="l" fontAlgn="b"/>
                      <a:r>
                        <a:rPr lang="th-TH" sz="1400" b="1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3.2  แผนงานสร้างความเข้มแข็งชุมชน </a:t>
                      </a:r>
                      <a:endParaRPr lang="th-TH" sz="14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82191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โครงการ/กิจกรรม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รายละเอียดของโครงการ/กิจกรรม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สถานที่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พ.ศ. 25๖2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พ.ศ. 2563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7570"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ที่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ต.ค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พ.ย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ธ.ค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ก.พ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มี.ค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เม.ย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มิ.ย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ส.ค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ก.ย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3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ดำเนินงานของศูนย์พัฒนาครอบครัวใน</a:t>
                      </a:r>
                      <a:endParaRPr lang="th-TH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ค่าใช้จ่ายในการดำเนินงานด้านต่างๆของ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20,000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ต.หานโพธิ์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สนง.ปลัด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ชุมชน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ศูนย์พัฒนาครอบครัว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3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3975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ค่าใช้จ่ายในการจัดทำเวทีประชาคม 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จัดทำเวทีประชาคมเพื่อจัดทำแผนพัฒนาท้องถิ่น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20,000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อบต.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อบต.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12"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(พ.ศ. 2561-2565) 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หานโพธิ์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หานโพธิ์</a:t>
                      </a:r>
                      <a:endParaRPr lang="th-TH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3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3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3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3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1529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3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3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3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3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3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3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345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  <a:tr h="23453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effectLst/>
                        <a:latin typeface="TH SarabunIT๙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5" name="Rectangle 110"/>
          <p:cNvSpPr>
            <a:spLocks noChangeArrowheads="1"/>
          </p:cNvSpPr>
          <p:nvPr/>
        </p:nvSpPr>
        <p:spPr bwMode="auto">
          <a:xfrm>
            <a:off x="10504488" y="25965150"/>
            <a:ext cx="314325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 lIns="27432" tIns="50292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 sz="1000"/>
            </a:pPr>
            <a:r>
              <a:rPr lang="th-TH" sz="1600" b="0" i="0" strike="noStrike">
                <a:solidFill>
                  <a:srgbClr val="000000"/>
                </a:solidFill>
                <a:latin typeface="AngsanaUPC"/>
                <a:cs typeface="AngsanaUPC"/>
              </a:rPr>
              <a:t>5</a:t>
            </a:r>
          </a:p>
        </p:txBody>
      </p:sp>
      <p:sp>
        <p:nvSpPr>
          <p:cNvPr id="6" name="TextBox 117"/>
          <p:cNvSpPr txBox="1"/>
          <p:nvPr/>
        </p:nvSpPr>
        <p:spPr>
          <a:xfrm>
            <a:off x="10366375" y="25771475"/>
            <a:ext cx="412750" cy="32385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1600">
                <a:latin typeface="TH SarabunIT๙" pitchFamily="34" charset="-34"/>
                <a:cs typeface="TH SarabunIT๙" pitchFamily="34" charset="-34"/>
              </a:rPr>
              <a:t>11</a:t>
            </a:r>
          </a:p>
        </p:txBody>
      </p:sp>
      <p:cxnSp>
        <p:nvCxnSpPr>
          <p:cNvPr id="7" name="ตัวเชื่อมต่อตรง 6"/>
          <p:cNvCxnSpPr/>
          <p:nvPr/>
        </p:nvCxnSpPr>
        <p:spPr>
          <a:xfrm flipV="1">
            <a:off x="8010525" y="27735213"/>
            <a:ext cx="2814638" cy="9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 flipV="1">
            <a:off x="10414000" y="26903363"/>
            <a:ext cx="400050" cy="9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ตัวเชื่อมต่อตรง 8"/>
          <p:cNvCxnSpPr/>
          <p:nvPr/>
        </p:nvCxnSpPr>
        <p:spPr>
          <a:xfrm flipV="1">
            <a:off x="6353175" y="2959100"/>
            <a:ext cx="24384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>
          <a:xfrm>
            <a:off x="8486775" y="21336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74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0"/>
          <p:cNvSpPr>
            <a:spLocks noChangeArrowheads="1"/>
          </p:cNvSpPr>
          <p:nvPr/>
        </p:nvSpPr>
        <p:spPr bwMode="auto">
          <a:xfrm>
            <a:off x="10547350" y="33039050"/>
            <a:ext cx="268288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 lIns="27432" tIns="50292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 sz="1000"/>
            </a:pPr>
            <a:r>
              <a:rPr lang="th-TH" sz="1600" b="0" i="0" strike="noStrike">
                <a:solidFill>
                  <a:srgbClr val="000000"/>
                </a:solidFill>
                <a:latin typeface="AngsanaUPC"/>
                <a:cs typeface="AngsanaUPC"/>
              </a:rPr>
              <a:t>5</a:t>
            </a:r>
          </a:p>
        </p:txBody>
      </p:sp>
      <p:sp>
        <p:nvSpPr>
          <p:cNvPr id="6" name="TextBox 129"/>
          <p:cNvSpPr txBox="1"/>
          <p:nvPr/>
        </p:nvSpPr>
        <p:spPr>
          <a:xfrm>
            <a:off x="10301288" y="31878588"/>
            <a:ext cx="519112" cy="32543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1600">
                <a:latin typeface="TH SarabunIT๙" pitchFamily="34" charset="-34"/>
                <a:cs typeface="TH SarabunIT๙" pitchFamily="34" charset="-34"/>
              </a:rPr>
              <a:t>12</a:t>
            </a:r>
          </a:p>
        </p:txBody>
      </p:sp>
      <p:cxnSp>
        <p:nvCxnSpPr>
          <p:cNvPr id="7" name="ตัวเชื่อมต่อตรง 6"/>
          <p:cNvCxnSpPr/>
          <p:nvPr/>
        </p:nvCxnSpPr>
        <p:spPr>
          <a:xfrm>
            <a:off x="8720138" y="33166050"/>
            <a:ext cx="211137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ตัวเชื่อมต่อตรง 7"/>
          <p:cNvCxnSpPr/>
          <p:nvPr/>
        </p:nvCxnSpPr>
        <p:spPr>
          <a:xfrm>
            <a:off x="9709150" y="33888363"/>
            <a:ext cx="508000" cy="11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ตัวเชื่อมต่อตรง 8"/>
          <p:cNvCxnSpPr/>
          <p:nvPr/>
        </p:nvCxnSpPr>
        <p:spPr>
          <a:xfrm>
            <a:off x="9986963" y="34691638"/>
            <a:ext cx="4540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ตัวเชื่อมต่อตรง 9"/>
          <p:cNvCxnSpPr/>
          <p:nvPr/>
        </p:nvCxnSpPr>
        <p:spPr>
          <a:xfrm flipV="1">
            <a:off x="10444163" y="35513963"/>
            <a:ext cx="190500" cy="11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>
          <a:xfrm>
            <a:off x="8042275" y="36295013"/>
            <a:ext cx="2836863" cy="20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ตัวเชื่อมต่อตรง 11"/>
          <p:cNvCxnSpPr/>
          <p:nvPr/>
        </p:nvCxnSpPr>
        <p:spPr>
          <a:xfrm>
            <a:off x="9444038" y="37298313"/>
            <a:ext cx="993775" cy="11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ตัวแทนเนื้อหา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7304117"/>
              </p:ext>
            </p:extLst>
          </p:nvPr>
        </p:nvGraphicFramePr>
        <p:xfrm>
          <a:off x="228600" y="152400"/>
          <a:ext cx="8534400" cy="5649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510"/>
                <a:gridCol w="693441"/>
                <a:gridCol w="1285818"/>
                <a:gridCol w="79170"/>
                <a:gridCol w="2058429"/>
                <a:gridCol w="110990"/>
                <a:gridCol w="714824"/>
                <a:gridCol w="555974"/>
                <a:gridCol w="426909"/>
                <a:gridCol w="178706"/>
                <a:gridCol w="171261"/>
                <a:gridCol w="171261"/>
                <a:gridCol w="178706"/>
                <a:gridCol w="198562"/>
                <a:gridCol w="198562"/>
                <a:gridCol w="215935"/>
                <a:gridCol w="208490"/>
                <a:gridCol w="186152"/>
                <a:gridCol w="171261"/>
                <a:gridCol w="168777"/>
                <a:gridCol w="323662"/>
              </a:tblGrid>
              <a:tr h="261133">
                <a:tc gridSpan="2"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แบบ ผด. 02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133">
                <a:tc gridSpan="21">
                  <a:txBody>
                    <a:bodyPr/>
                    <a:lstStyle/>
                    <a:p>
                      <a:pPr algn="l" fontAlgn="b"/>
                      <a:r>
                        <a:rPr lang="th-TH" sz="1400" b="1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  ยุทธศาสตร์การพัฒนาด้านการศึกษา ศิลปวัฒนธรรม ภูมิปัญญาท้องถิ่นและการกีฬา</a:t>
                      </a:r>
                      <a:endParaRPr lang="th-TH" sz="14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133">
                <a:tc gridSpan="21">
                  <a:txBody>
                    <a:bodyPr/>
                    <a:lstStyle/>
                    <a:p>
                      <a:pPr algn="l" fontAlgn="b"/>
                      <a:r>
                        <a:rPr lang="th-TH" sz="1400" b="1" u="none" strike="noStrike" dirty="0">
                          <a:solidFill>
                            <a:srgbClr val="FF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3.3  แผนงานศาสนาวัฒนธรรมและนันทนาการ</a:t>
                      </a:r>
                      <a:endParaRPr lang="th-TH" sz="1400" b="1" i="0" u="none" strike="noStrike" dirty="0">
                        <a:solidFill>
                          <a:srgbClr val="FF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81207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1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โครงการ/กิจกรรม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รายละเอียดของโครงการ/กิจกรรม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งบประมาณ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สถานที่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หน่วย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พ.ศ. 25๖2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พ.ศ. 2563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7380"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ที่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ดำเนินการ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พ.ย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ธ.ค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ก.พ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มี.ค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เม.ย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พ.ค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มิ.ย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ก.ค</a:t>
                      </a:r>
                      <a:endParaRPr lang="th-TH" sz="1300" b="1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 err="1" smtClean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ส.ค</a:t>
                      </a:r>
                      <a:endParaRPr lang="th-TH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 dirty="0" err="1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ก.ย</a:t>
                      </a:r>
                      <a:endParaRPr lang="th-TH" sz="1300" b="1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105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1.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การจัดงานวันเด็กแห่งชาติประจำปี 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เพื่อจัดกิจกรรมให้แก่เด็กและเยาวชนในเขต</a:t>
                      </a:r>
                      <a:endParaRPr lang="th-TH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100,000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อบต.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11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2563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ต.หานโพธิ์ 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หานโพธิ์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 ฯ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11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2.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แข่งขันกีฬาตำบลประจำปี  2563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แข่งขันกีฬาตำบลประจำปี 2563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150,000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อบต.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11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หานโพธิ์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 ฯ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1897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11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3.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แข่งขันกีฬาระดับอำเภอประจำปี 2563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เพื่อแข่งขันกีฬาระดับอำเภอ ประจำปี 2563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200,000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อ.เขาชัยสน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11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 ฯ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1897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11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4.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แข่งขันกีฬาระดับจังหวัดประจำปี 2563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เพื่อเป็นค่าใช้จ่ายแข่งขันกีฬาระดับจังหวัด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100,000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จ.พัทลุง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11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 ฯ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1897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11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5.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ส่งเสริมกิจกรรมต่างๆของศูนย์พัฒนา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ค่าใช้จ่ายในการจัดงานต่างๆของศูนย์พัฒนา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60,000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อบต.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611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เด็กเล็ก เช่นงานวันบัณฑิตน้อย วันแม่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เด็กเล็ก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หานโพธิ์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 ฯ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35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วันวิสาขบูชา วันวิชาการ ฯลฯ 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1897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35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6.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ส่งเสริมและอนุรักษ์ประเพณีและ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- ส่งเสริมและอนุรักษ์ประเพณีและวัฒนธรรม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         50,000 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อบต.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กองการ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  <a:tr h="235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วันสำคัญทางศาสนา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และวันสำคัญทางศาสนา 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หานโพธิ์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ศึกษา ฯ</a:t>
                      </a:r>
                      <a:endParaRPr lang="th-TH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 </a:t>
                      </a:r>
                      <a:endParaRPr lang="en-US" sz="1300" b="0" i="0" u="none" strike="noStrike" dirty="0"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15" name="Rectangle 110"/>
          <p:cNvSpPr>
            <a:spLocks noChangeArrowheads="1"/>
          </p:cNvSpPr>
          <p:nvPr/>
        </p:nvSpPr>
        <p:spPr bwMode="auto">
          <a:xfrm>
            <a:off x="10580688" y="32505650"/>
            <a:ext cx="268287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 lIns="27432" tIns="50292" rIns="27432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 sz="1000"/>
            </a:pPr>
            <a:r>
              <a:rPr lang="th-TH" sz="1600" b="0" i="0" strike="noStrike">
                <a:solidFill>
                  <a:srgbClr val="000000"/>
                </a:solidFill>
                <a:latin typeface="AngsanaUPC"/>
                <a:cs typeface="AngsanaUPC"/>
              </a:rPr>
              <a:t>5</a:t>
            </a:r>
          </a:p>
        </p:txBody>
      </p:sp>
      <p:sp>
        <p:nvSpPr>
          <p:cNvPr id="16" name="TextBox 129"/>
          <p:cNvSpPr txBox="1"/>
          <p:nvPr/>
        </p:nvSpPr>
        <p:spPr>
          <a:xfrm>
            <a:off x="10334625" y="31345188"/>
            <a:ext cx="519113" cy="32543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1600">
                <a:latin typeface="TH SarabunIT๙" pitchFamily="34" charset="-34"/>
                <a:cs typeface="TH SarabunIT๙" pitchFamily="34" charset="-34"/>
              </a:rPr>
              <a:t>12</a:t>
            </a:r>
          </a:p>
        </p:txBody>
      </p:sp>
      <p:cxnSp>
        <p:nvCxnSpPr>
          <p:cNvPr id="17" name="ตัวเชื่อมต่อตรง 16"/>
          <p:cNvCxnSpPr/>
          <p:nvPr/>
        </p:nvCxnSpPr>
        <p:spPr>
          <a:xfrm>
            <a:off x="8753475" y="32632650"/>
            <a:ext cx="2111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9742488" y="33354963"/>
            <a:ext cx="508000" cy="11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ตัวเชื่อมต่อตรง 18"/>
          <p:cNvCxnSpPr/>
          <p:nvPr/>
        </p:nvCxnSpPr>
        <p:spPr>
          <a:xfrm>
            <a:off x="10020300" y="34158238"/>
            <a:ext cx="4540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ตัวเชื่อมต่อตรง 19"/>
          <p:cNvCxnSpPr/>
          <p:nvPr/>
        </p:nvCxnSpPr>
        <p:spPr>
          <a:xfrm flipV="1">
            <a:off x="10477500" y="34980563"/>
            <a:ext cx="190500" cy="11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>
            <a:off x="8075613" y="35761613"/>
            <a:ext cx="2836862" cy="20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>
            <a:off x="9477375" y="36764913"/>
            <a:ext cx="993775" cy="11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ตัวเชื่อมต่อตรง 22"/>
          <p:cNvCxnSpPr/>
          <p:nvPr/>
        </p:nvCxnSpPr>
        <p:spPr>
          <a:xfrm>
            <a:off x="6686550" y="1828800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ตัวเชื่อมต่อตรง 25"/>
          <p:cNvCxnSpPr/>
          <p:nvPr/>
        </p:nvCxnSpPr>
        <p:spPr>
          <a:xfrm>
            <a:off x="7467600" y="23622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ตัวเชื่อมต่อตรง 27"/>
          <p:cNvCxnSpPr/>
          <p:nvPr/>
        </p:nvCxnSpPr>
        <p:spPr>
          <a:xfrm>
            <a:off x="7924800" y="30480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>
            <a:off x="8267700" y="3810000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/>
          <p:nvPr/>
        </p:nvCxnSpPr>
        <p:spPr>
          <a:xfrm>
            <a:off x="6457950" y="4495800"/>
            <a:ext cx="22621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ตัวเชื่อมต่อตรง 33"/>
          <p:cNvCxnSpPr/>
          <p:nvPr/>
        </p:nvCxnSpPr>
        <p:spPr>
          <a:xfrm>
            <a:off x="7467600" y="54864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33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วัตถุ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7270902"/>
              </p:ext>
            </p:extLst>
          </p:nvPr>
        </p:nvGraphicFramePr>
        <p:xfrm>
          <a:off x="457200" y="457200"/>
          <a:ext cx="8499508" cy="586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8" name="แผ่นงาน" r:id="rId4" imgW="9782083" imgH="5962473" progId="Excel.Sheet.8">
                  <p:embed/>
                </p:oleObj>
              </mc:Choice>
              <mc:Fallback>
                <p:oleObj name="แผ่นงาน" r:id="rId4" imgW="9782083" imgH="5962473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200" y="457200"/>
                        <a:ext cx="8499508" cy="58674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515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วัตถุ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734640"/>
              </p:ext>
            </p:extLst>
          </p:nvPr>
        </p:nvGraphicFramePr>
        <p:xfrm>
          <a:off x="228600" y="228600"/>
          <a:ext cx="8593494" cy="624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3" name="แผ่นงาน" r:id="rId4" imgW="9782083" imgH="5991181" progId="Excel.Sheet.8">
                  <p:embed/>
                </p:oleObj>
              </mc:Choice>
              <mc:Fallback>
                <p:oleObj name="แผ่นงาน" r:id="rId4" imgW="9782083" imgH="599118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600" y="228600"/>
                        <a:ext cx="8593494" cy="62484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573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วัตถุ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9757453"/>
              </p:ext>
            </p:extLst>
          </p:nvPr>
        </p:nvGraphicFramePr>
        <p:xfrm>
          <a:off x="76200" y="381000"/>
          <a:ext cx="8880582" cy="60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7" name="แผ่นงาน" r:id="rId4" imgW="9782083" imgH="6019889" progId="Excel.Sheet.8">
                  <p:embed/>
                </p:oleObj>
              </mc:Choice>
              <mc:Fallback>
                <p:oleObj name="แผ่นงาน" r:id="rId4" imgW="9782083" imgH="6019889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" y="381000"/>
                        <a:ext cx="8880582" cy="60960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255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วัตถุ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641948"/>
              </p:ext>
            </p:extLst>
          </p:nvPr>
        </p:nvGraphicFramePr>
        <p:xfrm>
          <a:off x="228600" y="609600"/>
          <a:ext cx="8803920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1" name="แผ่นงาน" r:id="rId4" imgW="9782083" imgH="6096044" progId="Excel.Sheet.8">
                  <p:embed/>
                </p:oleObj>
              </mc:Choice>
              <mc:Fallback>
                <p:oleObj name="แผ่นงาน" r:id="rId4" imgW="9782083" imgH="6096044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600" y="609600"/>
                        <a:ext cx="8803920" cy="54864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182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วัตถุ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5180440"/>
              </p:ext>
            </p:extLst>
          </p:nvPr>
        </p:nvGraphicFramePr>
        <p:xfrm>
          <a:off x="76200" y="304800"/>
          <a:ext cx="8922268" cy="632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39" name="แผ่นงาน" r:id="rId4" imgW="9782083" imgH="5981611" progId="Excel.Sheet.8">
                  <p:embed/>
                </p:oleObj>
              </mc:Choice>
              <mc:Fallback>
                <p:oleObj name="แผ่นงาน" r:id="rId4" imgW="9782083" imgH="598161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" y="304800"/>
                        <a:ext cx="8922268" cy="63246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595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วัตถุ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6453269"/>
              </p:ext>
            </p:extLst>
          </p:nvPr>
        </p:nvGraphicFramePr>
        <p:xfrm>
          <a:off x="457199" y="533400"/>
          <a:ext cx="8406665" cy="601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5" name="แผ่นงาน" r:id="rId4" imgW="9782083" imgH="5981611" progId="Excel.Sheet.8">
                  <p:embed/>
                </p:oleObj>
              </mc:Choice>
              <mc:Fallback>
                <p:oleObj name="แผ่นงาน" r:id="rId4" imgW="9782083" imgH="598161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199" y="533400"/>
                        <a:ext cx="8406665" cy="60198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602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วัตถุ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5276598"/>
              </p:ext>
            </p:extLst>
          </p:nvPr>
        </p:nvGraphicFramePr>
        <p:xfrm>
          <a:off x="304800" y="533400"/>
          <a:ext cx="8531285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1" name="แผ่นงาน" r:id="rId4" imgW="9782083" imgH="5981611" progId="Excel.Sheet.8">
                  <p:embed/>
                </p:oleObj>
              </mc:Choice>
              <mc:Fallback>
                <p:oleObj name="แผ่นงาน" r:id="rId4" imgW="9782083" imgH="598161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533400"/>
                        <a:ext cx="8531285" cy="59436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364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วัตถุ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479355"/>
              </p:ext>
            </p:extLst>
          </p:nvPr>
        </p:nvGraphicFramePr>
        <p:xfrm>
          <a:off x="153583" y="228600"/>
          <a:ext cx="8938425" cy="640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7" name="แผ่นงาน" r:id="rId4" imgW="9715400" imgH="6200908" progId="Excel.Sheet.8">
                  <p:embed/>
                </p:oleObj>
              </mc:Choice>
              <mc:Fallback>
                <p:oleObj name="แผ่นงาน" r:id="rId4" imgW="9715400" imgH="6200908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3583" y="228600"/>
                        <a:ext cx="8938425" cy="64008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505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วัตถุ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1009657"/>
              </p:ext>
            </p:extLst>
          </p:nvPr>
        </p:nvGraphicFramePr>
        <p:xfrm>
          <a:off x="175172" y="838200"/>
          <a:ext cx="8664028" cy="52999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4" name="แผ่นงาน" r:id="rId4" imgW="9715400" imgH="5943733" progId="Excel.Sheet.8">
                  <p:embed/>
                </p:oleObj>
              </mc:Choice>
              <mc:Fallback>
                <p:oleObj name="แผ่นงาน" r:id="rId4" imgW="9715400" imgH="5943733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5172" y="838200"/>
                        <a:ext cx="8664028" cy="5299948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193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วัตถุ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3248829"/>
              </p:ext>
            </p:extLst>
          </p:nvPr>
        </p:nvGraphicFramePr>
        <p:xfrm>
          <a:off x="457200" y="167986"/>
          <a:ext cx="8229600" cy="6461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2" name="แผ่นงาน" r:id="rId4" imgW="9715400" imgH="5962473" progId="Excel.Sheet.8">
                  <p:embed/>
                </p:oleObj>
              </mc:Choice>
              <mc:Fallback>
                <p:oleObj name="แผ่นงาน" r:id="rId4" imgW="9715400" imgH="5962473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200" y="167986"/>
                        <a:ext cx="8229600" cy="6461414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529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2640</Words>
  <Application>Microsoft Office PowerPoint</Application>
  <PresentationFormat>นำเสนอทางหน้าจอ (4:3)</PresentationFormat>
  <Paragraphs>1859</Paragraphs>
  <Slides>27</Slides>
  <Notes>1</Notes>
  <HiddenSlides>0</HiddenSlides>
  <MMClips>0</MMClips>
  <ScaleCrop>false</ScaleCrop>
  <HeadingPairs>
    <vt:vector size="6" baseType="variant">
      <vt:variant>
        <vt:lpstr>ชุดรูปแบบ</vt:lpstr>
      </vt:variant>
      <vt:variant>
        <vt:i4>1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ชื่อเรื่องภาพนิ่ง</vt:lpstr>
      </vt:variant>
      <vt:variant>
        <vt:i4>27</vt:i4>
      </vt:variant>
    </vt:vector>
  </HeadingPairs>
  <TitlesOfParts>
    <vt:vector size="29" baseType="lpstr">
      <vt:lpstr>ชุดรูปแบบของ Office</vt:lpstr>
      <vt:lpstr>แผ่นงาน</vt:lpstr>
      <vt:lpstr>   ร่าง แผนดำเนินงาน ประจำปีงบประมาณ ๒๕๖๓ ของ      องค์การบริหารส่วนตำบลหานโพธิ์ อำเภอเขาชัยสน  จังหวัดพัทลุง    </vt:lpstr>
      <vt:lpstr>รัฐธรรมนูญแห่งราชอาณาจักรไทย พ.ศ. 2560 </vt:lpstr>
      <vt:lpstr>รัฐธรรมนูญแห่งราชอาณาจักรไทย พ.ศ. 2560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ร่าง แผนดำเนินงาน ประจำปีงบประมาณ ๒๕๖๓ ของ      องค์การบริหารส่วนตำบลหานโพธิ์ อำเภอเขาชัยสน  จังหวัดพัทลุง</dc:title>
  <dc:creator>Windows User</dc:creator>
  <cp:lastModifiedBy>Windows User</cp:lastModifiedBy>
  <cp:revision>14</cp:revision>
  <dcterms:created xsi:type="dcterms:W3CDTF">2019-10-21T06:45:25Z</dcterms:created>
  <dcterms:modified xsi:type="dcterms:W3CDTF">2019-10-22T04:43:17Z</dcterms:modified>
</cp:coreProperties>
</file>