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ไม่มีสไตล์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4" d="100"/>
          <a:sy n="84" d="100"/>
        </p:scale>
        <p:origin x="-168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3CB7D171-2BC8-4EE4-9BB5-1763942615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xmlns="" id="{B25036F7-E1B8-496D-8F08-1A0852E10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787D8F2D-106E-47FC-B20C-6E87D0D4D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A6B7005F-74F8-4DE1-9A7D-80E08ADA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96841F2C-8571-4FAB-9580-EB6B38483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21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657EA56D-CE98-440E-A8FC-5A798166D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D396A799-1C55-4DEB-9FEB-625336FA9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8E3A2DC2-B0B0-4E6F-BEE9-3AAAA0A55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3158BF5F-4959-4A11-8AF7-80CD990D4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ACE44181-9008-437E-A0EF-707C6232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37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1BF13733-F2DC-488A-BEF4-89124863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F29C5287-81E1-4515-8692-F72EA16B1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7680841F-EBA5-48A1-8E42-EB0AEF7DC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8D5B9795-2A07-4BF3-927C-CD3F72524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219330F0-A703-4297-8CE0-E0CEA5ADD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3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E4628124-4A1D-4E55-9C3F-21C66111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A540301C-421F-4559-96A3-9C1DD4809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xmlns="" id="{4030BE7C-FF6C-4E4B-B566-6C15B54B1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674C18A4-3F01-4876-8BB6-48B9EDD1C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0CC6DE74-E7DE-4A54-9825-2ACC2F79F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4153C523-094C-452C-8C33-256F53413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81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2643F28D-53D6-4F3A-B1FC-75FFD91F4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7E910471-205A-477D-B8F6-F85B24984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xmlns="" id="{F3C33279-07C2-4C78-9C14-9FFB972FD1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xmlns="" id="{B7C547FF-0C9A-4A6F-A815-94997D3E0C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xmlns="" id="{E746E7AD-15B8-46B2-AF73-71AB56A10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xmlns="" id="{35990D46-721D-4B8F-B4A4-CD5676BA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xmlns="" id="{BC6A5553-EA85-4A90-8B78-4E45269D8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xmlns="" id="{B3721A52-12ED-44B5-94E2-526520DDC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6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9B107CE7-BEAC-4899-A44F-87B3101E2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xmlns="" id="{AECCB7B7-E6B4-4C90-A62C-AF7F17B5E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xmlns="" id="{19F744ED-8773-4E1A-86AA-9875453E7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01AD21C8-2401-4EED-83AF-4F571769C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04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xmlns="" id="{1536DB3A-F38F-4B1F-AB3F-58365E434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xmlns="" id="{BBA77000-1793-4184-B9C5-6ACD48867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AFEF5621-78F1-4E38-92B5-90C0DACFF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45F9246F-A77E-46FE-91DA-A52162A97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781B5B6F-7EF0-418E-A7A0-0EE32A3D5D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xmlns="" id="{D971850B-2716-4FD9-AF33-400DED8F2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59C0CDA9-EFEF-425A-B27F-BDCE2609F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C678E3C9-C3EF-4AFC-9550-1E5397B9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931ABF73-2BD2-44D8-96D6-CEC209FF8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300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02324643-9610-453E-AFF5-49859E2D6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xmlns="" id="{DAABD9B8-9392-4BD0-BD45-D51513903C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xmlns="" id="{65B4B9EE-08B9-4B86-82AE-D7484E11B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A21FA8F6-97D4-4843-89EC-6712EBA96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D01688E3-19B1-458D-ACC2-FBC28EDD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C4B6DEA6-E207-4C32-81FD-C608D3341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3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CF556D35-92BB-45CA-A961-328C9B55B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xmlns="" id="{53741A00-FCDE-4976-97C8-A5A3DE841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96F8383A-84F3-4B22-8E6E-3F7105388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B88DA16C-563D-488B-8646-BE24684D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735AEEA5-9C16-45C2-9B3C-D1BC6EEB8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86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xmlns="" id="{DF7B279B-846F-48C8-959F-87217E998C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xmlns="" id="{3B4366E9-AED9-48EC-AD47-D25B9D71F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DD80CA03-86FA-4AEB-9F96-FBB6D1911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00E6CF60-0523-4E5C-8E78-4A46639B7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EC99535F-C4A4-4A04-B646-FA78BEAB9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8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xmlns="" id="{DD19A6C4-C15C-4C65-BB84-F65B04E3B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1B45ABB1-B16F-43F1-85AB-A1E63681F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629E3BAC-9041-43F4-8E1A-0177718219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E9EE0-18C3-4D37-904A-ECF2F7A9920F}" type="datetimeFigureOut">
              <a:rPr lang="en-US" smtClean="0"/>
              <a:t>6/26/2023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5BC8E23A-C8EF-4FB5-A2B2-C3B48484A9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812B596B-D9AC-4BFA-9FD8-243417C48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1C6BC-D8A6-4270-A6EE-04D5FB6B7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2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xmlns="" id="{EF0415B0-6C4B-4923-9951-B97BFE1F6184}"/>
              </a:ext>
            </a:extLst>
          </p:cNvPr>
          <p:cNvSpPr txBox="1"/>
          <p:nvPr/>
        </p:nvSpPr>
        <p:spPr>
          <a:xfrm>
            <a:off x="1872443" y="103256"/>
            <a:ext cx="8600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rgbClr val="0070C0"/>
                </a:solidFill>
              </a:rPr>
              <a:t>การ</a:t>
            </a:r>
            <a:r>
              <a:rPr lang="th-TH" sz="4400" b="1" dirty="0" smtClean="0">
                <a:solidFill>
                  <a:srgbClr val="0070C0"/>
                </a:solidFill>
              </a:rPr>
              <a:t>เตรียม</a:t>
            </a:r>
            <a:r>
              <a:rPr lang="th-TH" sz="4400" b="1" smtClean="0">
                <a:solidFill>
                  <a:srgbClr val="0070C0"/>
                </a:solidFill>
              </a:rPr>
              <a:t>ตัวเพื่อเข้า</a:t>
            </a:r>
            <a:r>
              <a:rPr lang="th-TH" sz="4400" b="1" dirty="0">
                <a:solidFill>
                  <a:srgbClr val="0070C0"/>
                </a:solidFill>
              </a:rPr>
              <a:t>สู่วัยสูงอายุ</a:t>
            </a:r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xmlns="" id="{31C92AC3-20F2-49B9-BA12-77901BA6F3E3}"/>
              </a:ext>
            </a:extLst>
          </p:cNvPr>
          <p:cNvSpPr txBox="1"/>
          <p:nvPr/>
        </p:nvSpPr>
        <p:spPr>
          <a:xfrm>
            <a:off x="233915" y="872698"/>
            <a:ext cx="11581567" cy="56323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th-TH" b="1" dirty="0" smtClean="0"/>
              <a:t>	ความ</a:t>
            </a:r>
            <a:r>
              <a:rPr lang="th-TH" b="1" dirty="0"/>
              <a:t>เจริญก้าวหน้าทางเทคโนโลยีต่างๆ โดยเฉพาะอย่างยิ่ง การแพทย์และการสาธารณสุข ทำให้คนมีสุขภาพพลานามัยดีขึ้น อายุขัยเฉลี่ยสูงขึ้นกว่าในอดีต จำนวนผู้สูงอายุมีมากขึ้น สภาพร่างกายจะมีการเปลี่ยนแปลงไปตามกฎของธรรมชาติ อย่างหลีกเลี่ยงไม่ได้ ฉะนั้น ช่วงที่เข้าสู่วัยสูงอายุ ซึ่งเป็นวัยสุดท้ายของชีวิต จึงควรต้องมีการเตรียมตัว เพื่อยอมรับ และปรับตัวให้เข้ากับสถานการณ์ สังคม และสิ่งแวดล้อมได้อย่างมีความสุข มีหลักปฏิบัติดังนี้คือ</a:t>
            </a:r>
            <a:endParaRPr lang="en-US" dirty="0"/>
          </a:p>
          <a:p>
            <a:r>
              <a:rPr lang="en-US" dirty="0"/>
              <a:t>         </a:t>
            </a:r>
            <a:r>
              <a:rPr lang="en-US" dirty="0">
                <a:solidFill>
                  <a:srgbClr val="00B0F0"/>
                </a:solidFill>
              </a:rPr>
              <a:t> 1. </a:t>
            </a:r>
            <a:r>
              <a:rPr lang="th-TH" dirty="0">
                <a:solidFill>
                  <a:srgbClr val="00B0F0"/>
                </a:solidFill>
              </a:rPr>
              <a:t>ต้องยอมรับว่าเมื่อเข้าสู่ระยะวัยสูงอายุแล้ว กำลังร่างกาย จิตใจย่อมเปลี่ยนแปลงในทางลดน้อยลง จึงต้องปรับตัวให้เข้ากับสังคมและหน้าที่การงานที่เหมาะสม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          2. </a:t>
            </a:r>
            <a:r>
              <a:rPr lang="th-TH" dirty="0">
                <a:solidFill>
                  <a:srgbClr val="00B0F0"/>
                </a:solidFill>
              </a:rPr>
              <a:t>พยายามรักษาสุขภาพให้แข็งแรง โดยออกกำลังกาย และตรวจสุขภาพร่างกายอย่างสม่ำเสมอ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          3. </a:t>
            </a:r>
            <a:r>
              <a:rPr lang="th-TH" dirty="0">
                <a:solidFill>
                  <a:srgbClr val="00B0F0"/>
                </a:solidFill>
              </a:rPr>
              <a:t>ทำจิตใจให้แจ่มใส สนใจบุคคลและสิ่งแวดล้อมเพิ่มขึ้น พร้อมทั้งให้ความสำคัญในคำสอนทางศาสนามากขึ้น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>
                <a:solidFill>
                  <a:srgbClr val="00B0F0"/>
                </a:solidFill>
              </a:rPr>
              <a:t>          4. </a:t>
            </a:r>
            <a:r>
              <a:rPr lang="th-TH" dirty="0">
                <a:solidFill>
                  <a:srgbClr val="00B0F0"/>
                </a:solidFill>
              </a:rPr>
              <a:t>ช่วยเหลือตนเองให้มากที่สุด โดยคิดว่าตนเองมีความสามารถ อย่าท้อแท้ และพึ่งผู้อื่นให้น้อยที่สุดการเตรียมตัวที่ดีและพร้อม จะทำให้ผู้สูงอายุมีความเชื่อมั่นในตนเองมากขึ้น สามารถอยู่ร่วมกับครอบครัว และสังคมได้อย่างมีความสุขการส่งเสริมสุขภาพผู้สูงอายุ </a:t>
            </a:r>
            <a:r>
              <a:rPr lang="en-US" dirty="0">
                <a:solidFill>
                  <a:srgbClr val="00B0F0"/>
                </a:solidFill>
              </a:rPr>
              <a:t>“4 Smart” </a:t>
            </a:r>
            <a:r>
              <a:rPr lang="th-TH" dirty="0">
                <a:solidFill>
                  <a:srgbClr val="00B0F0"/>
                </a:solidFill>
              </a:rPr>
              <a:t>สูงวัย สมอง (ไม่) เสื่อมการแก้ไขปัญหาสุขภาพผู้สูงอายุด้วยแนวคิด </a:t>
            </a:r>
            <a:r>
              <a:rPr lang="en-US" dirty="0">
                <a:solidFill>
                  <a:srgbClr val="00B0F0"/>
                </a:solidFill>
              </a:rPr>
              <a:t>“</a:t>
            </a:r>
            <a:r>
              <a:rPr lang="th-TH" dirty="0">
                <a:solidFill>
                  <a:srgbClr val="00B0F0"/>
                </a:solidFill>
              </a:rPr>
              <a:t>ไม่ล้ม ไม่ลืม ไม่ซึมเศร้า กินข้าวอร่อย</a:t>
            </a:r>
            <a:r>
              <a:rPr lang="en-US" dirty="0">
                <a:solidFill>
                  <a:srgbClr val="00B0F0"/>
                </a:solidFill>
              </a:rPr>
              <a:t>” </a:t>
            </a:r>
            <a:r>
              <a:rPr lang="th-TH" dirty="0">
                <a:solidFill>
                  <a:srgbClr val="00B0F0"/>
                </a:solidFill>
              </a:rPr>
              <a:t>หรือ </a:t>
            </a:r>
            <a:r>
              <a:rPr lang="en-US" dirty="0">
                <a:solidFill>
                  <a:srgbClr val="00B0F0"/>
                </a:solidFill>
              </a:rPr>
              <a:t>4 Smart </a:t>
            </a:r>
            <a:r>
              <a:rPr lang="th-TH" dirty="0">
                <a:solidFill>
                  <a:srgbClr val="00B0F0"/>
                </a:solidFill>
              </a:rPr>
              <a:t>ได้แก่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b="1" dirty="0">
                <a:solidFill>
                  <a:srgbClr val="FF3399"/>
                </a:solidFill>
              </a:rPr>
              <a:t>1) Smart Walk</a:t>
            </a:r>
            <a:r>
              <a:rPr lang="en-US" dirty="0">
                <a:solidFill>
                  <a:srgbClr val="FF3399"/>
                </a:solidFill>
              </a:rPr>
              <a:t> </a:t>
            </a:r>
            <a:r>
              <a:rPr lang="th-TH" dirty="0">
                <a:solidFill>
                  <a:srgbClr val="FF3399"/>
                </a:solidFill>
              </a:rPr>
              <a:t>คือ การออกกำลังกายสม่ำเสมอเพื่อร่างกายที่แข็งแรง ไม่หกล้ม โดยให้ผู้สูงอายุออกกำลังกายอย่างน้อยสัปดาห์ละ </a:t>
            </a:r>
            <a:r>
              <a:rPr lang="en-US" dirty="0">
                <a:solidFill>
                  <a:srgbClr val="FF3399"/>
                </a:solidFill>
              </a:rPr>
              <a:t>5 </a:t>
            </a:r>
            <a:r>
              <a:rPr lang="th-TH" dirty="0">
                <a:solidFill>
                  <a:srgbClr val="FF3399"/>
                </a:solidFill>
              </a:rPr>
              <a:t>วัน วันละ </a:t>
            </a:r>
            <a:r>
              <a:rPr lang="en-US" dirty="0">
                <a:solidFill>
                  <a:srgbClr val="FF3399"/>
                </a:solidFill>
              </a:rPr>
              <a:t>30-60 </a:t>
            </a:r>
            <a:r>
              <a:rPr lang="th-TH" dirty="0">
                <a:solidFill>
                  <a:srgbClr val="FF3399"/>
                </a:solidFill>
              </a:rPr>
              <a:t>นาที ด้วยการบริหารร่างกายท่าต่างๆ การเดินอย่างสม่ำเสมอทุกวัน อย่างน้อยวันละ </a:t>
            </a:r>
            <a:r>
              <a:rPr lang="en-US" dirty="0">
                <a:solidFill>
                  <a:srgbClr val="FF3399"/>
                </a:solidFill>
              </a:rPr>
              <a:t>6,000-8,000 </a:t>
            </a:r>
            <a:r>
              <a:rPr lang="th-TH" dirty="0">
                <a:solidFill>
                  <a:srgbClr val="FF3399"/>
                </a:solidFill>
              </a:rPr>
              <a:t>ก้าวในผู้สูงอายุที่ปกติ สำหรับผู้สูงอายุที่สุขภาพไม่แข็งแรงอาจจะเริ่มต้นที่ </a:t>
            </a:r>
            <a:r>
              <a:rPr lang="en-US" dirty="0">
                <a:solidFill>
                  <a:srgbClr val="FF3399"/>
                </a:solidFill>
              </a:rPr>
              <a:t>3,000 </a:t>
            </a:r>
            <a:r>
              <a:rPr lang="th-TH" dirty="0">
                <a:solidFill>
                  <a:srgbClr val="FF3399"/>
                </a:solidFill>
              </a:rPr>
              <a:t>ก้าว หรือเดินแบบสะสมเฉลี่ยวันละประมาณ </a:t>
            </a:r>
            <a:r>
              <a:rPr lang="en-US" dirty="0">
                <a:solidFill>
                  <a:srgbClr val="FF3399"/>
                </a:solidFill>
              </a:rPr>
              <a:t>3 </a:t>
            </a:r>
            <a:r>
              <a:rPr lang="th-TH" dirty="0">
                <a:solidFill>
                  <a:srgbClr val="FF3399"/>
                </a:solidFill>
              </a:rPr>
              <a:t>กิโลเมตร</a:t>
            </a:r>
            <a:endParaRPr lang="en-US" dirty="0">
              <a:solidFill>
                <a:srgbClr val="FF3399"/>
              </a:solidFill>
            </a:endParaRPr>
          </a:p>
          <a:p>
            <a:r>
              <a:rPr lang="en-US" b="1" dirty="0">
                <a:solidFill>
                  <a:srgbClr val="FF3399"/>
                </a:solidFill>
              </a:rPr>
              <a:t>2) Smart Brain</a:t>
            </a:r>
            <a:r>
              <a:rPr lang="en-US" dirty="0">
                <a:solidFill>
                  <a:srgbClr val="FF3399"/>
                </a:solidFill>
              </a:rPr>
              <a:t> </a:t>
            </a:r>
            <a:r>
              <a:rPr lang="th-TH" dirty="0">
                <a:solidFill>
                  <a:srgbClr val="FF3399"/>
                </a:solidFill>
              </a:rPr>
              <a:t>คือ การดูแล ฝึกฝนทักษะทางสมอง เพื่อป้องกันภาวะ สมองเสื่อม และยังมีการแนะนำให้ผู้สูงอายุฝึกสมองด้วยการเล่นเกมต่างๆ เข้าร่วมกิจกรรมชมรมผู้สูงอายุ รณรงค์เรื่องไม่ดื่มสุรา ไม่สูบบุหรี่ เพราะการสูบบุหรี่มีส่วนทำให้เกิดภาวะสมองเสื่อมถึง </a:t>
            </a:r>
            <a:r>
              <a:rPr lang="en-US" dirty="0">
                <a:solidFill>
                  <a:srgbClr val="FF3399"/>
                </a:solidFill>
              </a:rPr>
              <a:t>5 </a:t>
            </a:r>
            <a:r>
              <a:rPr lang="th-TH" dirty="0">
                <a:solidFill>
                  <a:srgbClr val="FF3399"/>
                </a:solidFill>
              </a:rPr>
              <a:t>เท่าเมื่อเปรียบเทียบกับคนที่ไม่สูบบุหรี่</a:t>
            </a:r>
            <a:endParaRPr lang="en-US" dirty="0">
              <a:solidFill>
                <a:srgbClr val="FF3399"/>
              </a:solidFill>
            </a:endParaRPr>
          </a:p>
          <a:p>
            <a:r>
              <a:rPr lang="en-US" b="1" dirty="0">
                <a:solidFill>
                  <a:srgbClr val="FF3399"/>
                </a:solidFill>
              </a:rPr>
              <a:t>3) Smart Sleep &amp; Emotional</a:t>
            </a:r>
            <a:r>
              <a:rPr lang="en-US" dirty="0">
                <a:solidFill>
                  <a:srgbClr val="FF3399"/>
                </a:solidFill>
              </a:rPr>
              <a:t> </a:t>
            </a:r>
            <a:r>
              <a:rPr lang="th-TH" dirty="0">
                <a:solidFill>
                  <a:srgbClr val="FF3399"/>
                </a:solidFill>
              </a:rPr>
              <a:t>คือ การนอนหลับอย่างเพียงพออย่างน้อยวันละ </a:t>
            </a:r>
            <a:r>
              <a:rPr lang="en-US" dirty="0">
                <a:solidFill>
                  <a:srgbClr val="FF3399"/>
                </a:solidFill>
              </a:rPr>
              <a:t>7-8 </a:t>
            </a:r>
            <a:r>
              <a:rPr lang="th-TH" dirty="0">
                <a:solidFill>
                  <a:srgbClr val="FF3399"/>
                </a:solidFill>
              </a:rPr>
              <a:t>ชั่วโมง โดยนอนหลับในช่วงหัวค่ำและตื่นแต่เช้า หลีกเลี่ยงการกินอาหารและการออกกำลังกายก่อนนอน เพราะจะทำให้นอนไม่หลับและนำไปสู่ภาวะซึมเศร้าตามมาได้ รวมทั้งการทำจิตใจให้เบิกบาน ไม่เครียด ไม่เศร้าหมอง</a:t>
            </a:r>
            <a:endParaRPr lang="en-US" dirty="0">
              <a:solidFill>
                <a:srgbClr val="FF3399"/>
              </a:solidFill>
            </a:endParaRPr>
          </a:p>
          <a:p>
            <a:r>
              <a:rPr lang="en-US" b="1" dirty="0">
                <a:solidFill>
                  <a:srgbClr val="FF3399"/>
                </a:solidFill>
              </a:rPr>
              <a:t>4) Smart Eat</a:t>
            </a:r>
            <a:r>
              <a:rPr lang="en-US" dirty="0">
                <a:solidFill>
                  <a:srgbClr val="FF3399"/>
                </a:solidFill>
              </a:rPr>
              <a:t> </a:t>
            </a:r>
            <a:r>
              <a:rPr lang="th-TH" dirty="0">
                <a:solidFill>
                  <a:srgbClr val="FF3399"/>
                </a:solidFill>
              </a:rPr>
              <a:t>คือ การกินอาหารอย่างถูกต้องตามหลักโภชนาการ ครบ </a:t>
            </a:r>
            <a:r>
              <a:rPr lang="en-US" dirty="0">
                <a:solidFill>
                  <a:srgbClr val="FF3399"/>
                </a:solidFill>
              </a:rPr>
              <a:t>5 </a:t>
            </a:r>
            <a:r>
              <a:rPr lang="th-TH" dirty="0">
                <a:solidFill>
                  <a:srgbClr val="FF3399"/>
                </a:solidFill>
              </a:rPr>
              <a:t>หมู่ ลดหวาน มัน เค็ม เน้นผัก ผลไม้ เลือกอาหารที่มีโปรตีนคุณภาพสูง เช่น ปลาทะเล ซึ่งมีกรดโอ</a:t>
            </a:r>
            <a:r>
              <a:rPr lang="th-TH" dirty="0" err="1">
                <a:solidFill>
                  <a:srgbClr val="FF3399"/>
                </a:solidFill>
              </a:rPr>
              <a:t>เมก้า</a:t>
            </a:r>
            <a:r>
              <a:rPr lang="th-TH" dirty="0">
                <a:solidFill>
                  <a:srgbClr val="FF3399"/>
                </a:solidFill>
              </a:rPr>
              <a:t> </a:t>
            </a:r>
            <a:r>
              <a:rPr lang="en-US" dirty="0">
                <a:solidFill>
                  <a:srgbClr val="FF3399"/>
                </a:solidFill>
              </a:rPr>
              <a:t>3 </a:t>
            </a:r>
            <a:r>
              <a:rPr lang="th-TH" dirty="0">
                <a:solidFill>
                  <a:srgbClr val="FF3399"/>
                </a:solidFill>
              </a:rPr>
              <a:t>สูง ช่วยบำรุงประสาท สายตา และสมอง การส่งเสริมให้ผู้สูงอายุมีสุขภาพช่องปากที่ดี เพื่อความสามารถในการบดเคี้ยวอาหาร มีฟันอย่างน้อย </a:t>
            </a:r>
            <a:r>
              <a:rPr lang="en-US" dirty="0">
                <a:solidFill>
                  <a:srgbClr val="FF3399"/>
                </a:solidFill>
              </a:rPr>
              <a:t>20 </a:t>
            </a:r>
            <a:r>
              <a:rPr lang="th-TH" dirty="0">
                <a:solidFill>
                  <a:srgbClr val="FF3399"/>
                </a:solidFill>
              </a:rPr>
              <a:t>ซี่ </a:t>
            </a:r>
            <a:r>
              <a:rPr lang="en-US" dirty="0">
                <a:solidFill>
                  <a:srgbClr val="FF3399"/>
                </a:solidFill>
              </a:rPr>
              <a:t>4 </a:t>
            </a:r>
            <a:r>
              <a:rPr lang="th-TH" dirty="0">
                <a:solidFill>
                  <a:srgbClr val="FF3399"/>
                </a:solidFill>
              </a:rPr>
              <a:t>คู่สบ ตลอดจนการส่งเสริมกระบวนการเรียนรู้ ความรอบรู้สำหรับ</a:t>
            </a:r>
            <a:r>
              <a:rPr lang="th-TH" dirty="0" smtClean="0">
                <a:solidFill>
                  <a:srgbClr val="FF3399"/>
                </a:solidFill>
              </a:rPr>
              <a:t>ประชาชน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987668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8</Words>
  <Application>Microsoft Office PowerPoint</Application>
  <PresentationFormat>กำหนดเอง</PresentationFormat>
  <Paragraphs>10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ธีมของ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ASUS</dc:creator>
  <cp:lastModifiedBy>user</cp:lastModifiedBy>
  <cp:revision>64</cp:revision>
  <cp:lastPrinted>2022-05-18T06:02:42Z</cp:lastPrinted>
  <dcterms:created xsi:type="dcterms:W3CDTF">2020-12-21T05:18:21Z</dcterms:created>
  <dcterms:modified xsi:type="dcterms:W3CDTF">2023-06-26T07:25:55Z</dcterms:modified>
</cp:coreProperties>
</file>